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86" r:id="rId5"/>
    <p:sldId id="259" r:id="rId6"/>
    <p:sldId id="275" r:id="rId7"/>
    <p:sldId id="274" r:id="rId8"/>
    <p:sldId id="272" r:id="rId9"/>
    <p:sldId id="261" r:id="rId10"/>
    <p:sldId id="265" r:id="rId11"/>
    <p:sldId id="260" r:id="rId12"/>
    <p:sldId id="268" r:id="rId13"/>
    <p:sldId id="269" r:id="rId14"/>
    <p:sldId id="278" r:id="rId15"/>
    <p:sldId id="282" r:id="rId16"/>
    <p:sldId id="279" r:id="rId17"/>
    <p:sldId id="280" r:id="rId18"/>
    <p:sldId id="281" r:id="rId19"/>
    <p:sldId id="283" r:id="rId20"/>
    <p:sldId id="266" r:id="rId21"/>
    <p:sldId id="267" r:id="rId22"/>
    <p:sldId id="287" r:id="rId23"/>
    <p:sldId id="270" r:id="rId24"/>
    <p:sldId id="271" r:id="rId25"/>
  </p:sldIdLst>
  <p:sldSz cx="9144000" cy="5143500" type="screen16x9"/>
  <p:notesSz cx="6858000" cy="9144000"/>
  <p:embeddedFontLs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00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665F68-14E8-9A4F-DDF9-51787C4F4937}" name="Johnson, Marin E" initials="JM" userId="S::marin.johnson@mainehealth.org::67ba71f7-22d1-40de-b206-1d69e25cfc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5D029-7552-F621-9EF5-23075A31DE70}" v="2" dt="2025-04-28T13:33:26.416"/>
    <p1510:client id="{9297D6E3-7AE3-C03B-ACB8-D8BCFA064665}" v="2" dt="2025-04-28T16:07:22.840"/>
    <p1510:client id="{AC138DA8-1371-9A95-44DE-BB670ECF2D43}" v="289" dt="2025-04-28T15:58:0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0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son, Tobias J" userId="S::tobias.nicholson@mainehealth.org::07de1614-53c7-41f6-9745-4c4b0f473d91" providerId="AD" clId="Web-{9297D6E3-7AE3-C03B-ACB8-D8BCFA064665}"/>
    <pc:docChg chg="delSld modSld">
      <pc:chgData name="Nicholson, Tobias J" userId="S::tobias.nicholson@mainehealth.org::07de1614-53c7-41f6-9745-4c4b0f473d91" providerId="AD" clId="Web-{9297D6E3-7AE3-C03B-ACB8-D8BCFA064665}" dt="2025-04-28T16:07:42.074" v="18"/>
      <pc:docMkLst>
        <pc:docMk/>
      </pc:docMkLst>
      <pc:sldChg chg="modNotes">
        <pc:chgData name="Nicholson, Tobias J" userId="S::tobias.nicholson@mainehealth.org::07de1614-53c7-41f6-9745-4c4b0f473d91" providerId="AD" clId="Web-{9297D6E3-7AE3-C03B-ACB8-D8BCFA064665}" dt="2025-04-28T16:06:36.495" v="1"/>
        <pc:sldMkLst>
          <pc:docMk/>
          <pc:sldMk cId="0" sldId="259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7:08.152" v="10"/>
        <pc:sldMkLst>
          <pc:docMk/>
          <pc:sldMk cId="0" sldId="260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7:03.417" v="9"/>
        <pc:sldMkLst>
          <pc:docMk/>
          <pc:sldMk cId="0" sldId="261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7:35.715" v="15"/>
        <pc:sldMkLst>
          <pc:docMk/>
          <pc:sldMk cId="0" sldId="266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7:42.074" v="18"/>
        <pc:sldMkLst>
          <pc:docMk/>
          <pc:sldMk cId="0" sldId="267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7:13.808" v="11"/>
        <pc:sldMkLst>
          <pc:docMk/>
          <pc:sldMk cId="0" sldId="268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7:16.480" v="12"/>
        <pc:sldMkLst>
          <pc:docMk/>
          <pc:sldMk cId="0" sldId="269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6:54.105" v="4"/>
        <pc:sldMkLst>
          <pc:docMk/>
          <pc:sldMk cId="2171455202" sldId="272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6:46.652" v="2"/>
        <pc:sldMkLst>
          <pc:docMk/>
          <pc:sldMk cId="885561487" sldId="275"/>
        </pc:sldMkLst>
      </pc:sldChg>
      <pc:sldChg chg="del">
        <pc:chgData name="Nicholson, Tobias J" userId="S::tobias.nicholson@mainehealth.org::07de1614-53c7-41f6-9745-4c4b0f473d91" providerId="AD" clId="Web-{9297D6E3-7AE3-C03B-ACB8-D8BCFA064665}" dt="2025-04-28T16:07:22.840" v="13"/>
        <pc:sldMkLst>
          <pc:docMk/>
          <pc:sldMk cId="657353550" sldId="284"/>
        </pc:sldMkLst>
      </pc:sldChg>
      <pc:sldChg chg="modNotes">
        <pc:chgData name="Nicholson, Tobias J" userId="S::tobias.nicholson@mainehealth.org::07de1614-53c7-41f6-9745-4c4b0f473d91" providerId="AD" clId="Web-{9297D6E3-7AE3-C03B-ACB8-D8BCFA064665}" dt="2025-04-28T16:06:31.698" v="0"/>
        <pc:sldMkLst>
          <pc:docMk/>
          <pc:sldMk cId="175827241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munityguide.org/pages/task-force-findings-cancer-prevention-and-control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munityguide.org/media/pdf/cancer-ajpm-ecrev-community-health-workers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26785c136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26785c136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26785c13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26785c13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26785c1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26785c1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26785c13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26785c13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26785c13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26785c13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26785c13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26785c13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26785c13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26785c13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https://www.thecommunityguide.org/pages/task-force-findings-cancer-prevention-and-control.html</a:t>
            </a:r>
            <a:r>
              <a:rPr lang="en" dirty="0"/>
              <a:t> </a:t>
            </a:r>
            <a:endParaRPr lang="en-US" dirty="0"/>
          </a:p>
          <a:p>
            <a:pPr marL="0" indent="0">
              <a:buNone/>
            </a:pPr>
            <a:endParaRPr lang="en"/>
          </a:p>
          <a:p>
            <a:pPr marL="0" indent="0"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26785c136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26785c136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https://www.thecommunityguide.org/media/pdf/cancer-ajpm-ecrev-community-health-workers.pdf</a:t>
            </a:r>
            <a:r>
              <a:rPr lang="en" dirty="0"/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Attipoe-</a:t>
            </a:r>
            <a:r>
              <a:rPr lang="en" sz="1200" dirty="0" err="1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Dorcoo</a:t>
            </a:r>
            <a:r>
              <a:rPr lang="en" sz="1200" dirty="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S, Chattopadhyay SK, </a:t>
            </a:r>
            <a:r>
              <a:rPr lang="en" sz="1200" dirty="0" err="1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Verughese</a:t>
            </a:r>
            <a:r>
              <a:rPr lang="en" sz="1200" dirty="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J, et al. Engaging Community Health Workers to Increase Cancer Screening: A Community Guide Systematic Economic Review. </a:t>
            </a:r>
            <a:r>
              <a:rPr lang="en" sz="1200" i="1" dirty="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 J Prev Med</a:t>
            </a:r>
            <a:r>
              <a:rPr lang="en" sz="1200" dirty="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2021;60(4):e189-e197. doi:10.1016/j.amepre.2020.08.011</a:t>
            </a:r>
            <a:endParaRPr lang="en" sz="1200" dirty="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"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26785c13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26785c13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26785c13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26785c13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26785c13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26785c13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26785c13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26785c13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8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26785c13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26785c13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30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defTabSz="931774">
              <a:buNone/>
              <a:defRPr/>
            </a:pP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6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26785c13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26785c13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Sharma A, </a:t>
            </a:r>
            <a:r>
              <a:rPr lang="en" dirty="0" err="1"/>
              <a:t>Alatise</a:t>
            </a:r>
            <a:r>
              <a:rPr lang="en" dirty="0"/>
              <a:t> OI, O'Connell K, et al. Healthcare </a:t>
            </a:r>
            <a:r>
              <a:rPr lang="en" dirty="0" err="1"/>
              <a:t>utilisation</a:t>
            </a:r>
            <a:r>
              <a:rPr lang="en" dirty="0"/>
              <a:t>, cancer screening and potential barriers to accessing cancer care in rural South West Nigeria: a cross-sectional study. </a:t>
            </a:r>
            <a:r>
              <a:rPr lang="en" i="1" dirty="0"/>
              <a:t>BMJ Open</a:t>
            </a:r>
            <a:r>
              <a:rPr lang="en" dirty="0"/>
              <a:t>. 2021;11(7):e040352. Published 2021 Jul 26. doi:10.1136/bmjopen-2020-040352</a:t>
            </a:r>
            <a:endParaRPr lang="en-US"/>
          </a:p>
          <a:p>
            <a:pPr>
              <a:buNone/>
            </a:pPr>
            <a:r>
              <a:rPr lang="en" dirty="0"/>
              <a:t>Adegboyega A, Wiggins AT, </a:t>
            </a:r>
            <a:r>
              <a:rPr lang="en" dirty="0" err="1"/>
              <a:t>Obielodan</a:t>
            </a:r>
            <a:r>
              <a:rPr lang="en" dirty="0"/>
              <a:t> O, Dignan M, Schoenberg N. Beliefs associated with cancer screening behaviors among African Americans and Sub-Saharan African immigrant adults: a cross-sectional study. </a:t>
            </a:r>
            <a:r>
              <a:rPr lang="en" i="1" dirty="0"/>
              <a:t>BMC Public Health</a:t>
            </a:r>
            <a:r>
              <a:rPr lang="en" dirty="0"/>
              <a:t>. 2022;22(1):2219. Published 2022 Nov 29. doi:10.1186/s12889-022-14591-x</a:t>
            </a: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26785c136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26785c136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90841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 descr="Presentation Date Placeholder on Title Slide Page"/>
          <p:cNvSpPr txBox="1">
            <a:spLocks noGrp="1"/>
          </p:cNvSpPr>
          <p:nvPr>
            <p:ph type="body" idx="1"/>
          </p:nvPr>
        </p:nvSpPr>
        <p:spPr>
          <a:xfrm>
            <a:off x="1843789" y="3331230"/>
            <a:ext cx="6957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 descr="Presentation Subtitle Placeholder on Title Slide Page"/>
          <p:cNvSpPr txBox="1">
            <a:spLocks noGrp="1"/>
          </p:cNvSpPr>
          <p:nvPr>
            <p:ph type="subTitle" idx="2"/>
          </p:nvPr>
        </p:nvSpPr>
        <p:spPr>
          <a:xfrm>
            <a:off x="1843789" y="2919750"/>
            <a:ext cx="6957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2" descr="Presentation Title Placeholder on Title Slide Page"/>
          <p:cNvSpPr txBox="1">
            <a:spLocks noGrp="1"/>
          </p:cNvSpPr>
          <p:nvPr>
            <p:ph type="ctrTitle"/>
          </p:nvPr>
        </p:nvSpPr>
        <p:spPr>
          <a:xfrm>
            <a:off x="1843789" y="1891050"/>
            <a:ext cx="6957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Noto Sans"/>
              <a:buNone/>
              <a:defRPr sz="3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MaineHealth logo in the upper right of 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699" y="363649"/>
            <a:ext cx="2057402" cy="2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843788" y="4457699"/>
            <a:ext cx="6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Footer Slide">
  <p:cSld name="Blank w/ Footer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or End Slide ">
  <p:cSld name="Breaker or End Slide 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908414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 descr="Breaker title placeholder on Breaker page"/>
          <p:cNvSpPr txBox="1">
            <a:spLocks noGrp="1"/>
          </p:cNvSpPr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"/>
              <a:buNone/>
              <a:defRPr sz="3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Copy Placeholder on 1 Column Slide Page">
            <a:extLst>
              <a:ext uri="{FF2B5EF4-FFF2-40B4-BE49-F238E27FC236}">
                <a16:creationId xmlns:a16="http://schemas.microsoft.com/office/drawing/2014/main" id="{971A89BB-0B3B-EB88-E1DE-FAF71D6333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901" y="1046748"/>
            <a:ext cx="8458199" cy="3255746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350"/>
            </a:lvl4pPr>
            <a:lvl5pPr>
              <a:spcAft>
                <a:spcPts val="450"/>
              </a:spcAft>
              <a:defRPr sz="135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 descr="Title Placeholder on 1 Column Slide Page">
            <a:extLst>
              <a:ext uri="{FF2B5EF4-FFF2-40B4-BE49-F238E27FC236}">
                <a16:creationId xmlns:a16="http://schemas.microsoft.com/office/drawing/2014/main" id="{050A2746-F65A-5E27-E130-6DC4D7CE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740"/>
            <a:ext cx="8458200" cy="617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BD2A4-B29F-F69E-AF1B-135BAFD7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736C-2116-E547-89C7-B989CAA4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Slide">
  <p:cSld name="1 Column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 descr="Copy Placeholder on 1 Column Slide Page"/>
          <p:cNvSpPr txBox="1">
            <a:spLocks noGrp="1"/>
          </p:cNvSpPr>
          <p:nvPr>
            <p:ph type="body" idx="1"/>
          </p:nvPr>
        </p:nvSpPr>
        <p:spPr>
          <a:xfrm>
            <a:off x="342901" y="1046748"/>
            <a:ext cx="84582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 descr="Title Placeholder on 1 Column Slide Page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umn Comparison Slide">
  <p:cSld name="2 Coloumn Comparison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 descr="Copy Column 2 Placeholder on 2 Column Comparison Slide Page"/>
          <p:cNvSpPr txBox="1">
            <a:spLocks noGrp="1"/>
          </p:cNvSpPr>
          <p:nvPr>
            <p:ph type="body" idx="1"/>
          </p:nvPr>
        </p:nvSpPr>
        <p:spPr>
          <a:xfrm>
            <a:off x="4674870" y="1461578"/>
            <a:ext cx="4125000" cy="28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 descr="Subtitle Column 2 Placeholder on 2 Column Comparison Slide Page"/>
          <p:cNvSpPr txBox="1">
            <a:spLocks noGrp="1"/>
          </p:cNvSpPr>
          <p:nvPr>
            <p:ph type="body" idx="2"/>
          </p:nvPr>
        </p:nvSpPr>
        <p:spPr>
          <a:xfrm>
            <a:off x="4674870" y="1054082"/>
            <a:ext cx="4125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p4" descr="Copy Column 1 Placeholder on 2 Column Comparison Slide Page"/>
          <p:cNvSpPr txBox="1">
            <a:spLocks noGrp="1"/>
          </p:cNvSpPr>
          <p:nvPr>
            <p:ph type="body" idx="3"/>
          </p:nvPr>
        </p:nvSpPr>
        <p:spPr>
          <a:xfrm>
            <a:off x="342900" y="1463281"/>
            <a:ext cx="41250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  <a:defRPr sz="1400" b="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 descr="Subtitle Column 1 Placeholder on 2 Column Comparison Slide Page"/>
          <p:cNvSpPr txBox="1">
            <a:spLocks noGrp="1"/>
          </p:cNvSpPr>
          <p:nvPr>
            <p:ph type="body" idx="4"/>
          </p:nvPr>
        </p:nvSpPr>
        <p:spPr>
          <a:xfrm>
            <a:off x="342900" y="1054082"/>
            <a:ext cx="41250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" name="Google Shape;29;p4" descr="Title Placeholder on 2 Column Comparison Slide Page"/>
          <p:cNvSpPr txBox="1">
            <a:spLocks noGrp="1"/>
          </p:cNvSpPr>
          <p:nvPr>
            <p:ph type="title"/>
          </p:nvPr>
        </p:nvSpPr>
        <p:spPr>
          <a:xfrm>
            <a:off x="344043" y="205740"/>
            <a:ext cx="8455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umn Slide">
  <p:cSld name="2 Coloumn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 descr="Column 2 Copy Placeholder on 1 Column Slide Page"/>
          <p:cNvSpPr txBox="1">
            <a:spLocks noGrp="1"/>
          </p:cNvSpPr>
          <p:nvPr>
            <p:ph type="body" idx="1"/>
          </p:nvPr>
        </p:nvSpPr>
        <p:spPr>
          <a:xfrm>
            <a:off x="4674869" y="1046747"/>
            <a:ext cx="41262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 descr="Column 1 Copy Placeholder on 1 Column Slide Page"/>
          <p:cNvSpPr txBox="1">
            <a:spLocks noGrp="1"/>
          </p:cNvSpPr>
          <p:nvPr>
            <p:ph type="body" idx="2"/>
          </p:nvPr>
        </p:nvSpPr>
        <p:spPr>
          <a:xfrm>
            <a:off x="342899" y="1046747"/>
            <a:ext cx="41262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 descr="Title Placeholder on 2 Column Slide Page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Cream Header Slide">
  <p:cSld name="3 Column Cream Header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1"/>
            <a:ext cx="9144000" cy="105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8" name="Google Shape;38;p6" descr="Copy placeholder column 3 on 3 Column Cream Header Slide"/>
          <p:cNvSpPr txBox="1">
            <a:spLocks noGrp="1"/>
          </p:cNvSpPr>
          <p:nvPr>
            <p:ph type="body" idx="1"/>
          </p:nvPr>
        </p:nvSpPr>
        <p:spPr>
          <a:xfrm>
            <a:off x="6126241" y="2588348"/>
            <a:ext cx="26727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 descr="Subtitle placeholder column 3 on 3 Column Cream Header Slide"/>
          <p:cNvSpPr txBox="1">
            <a:spLocks noGrp="1"/>
          </p:cNvSpPr>
          <p:nvPr>
            <p:ph type="body" idx="2"/>
          </p:nvPr>
        </p:nvSpPr>
        <p:spPr>
          <a:xfrm>
            <a:off x="6130528" y="2176869"/>
            <a:ext cx="2670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 descr="Icon placeholder column 3 on 3 Column Cream Header Slide"/>
          <p:cNvSpPr>
            <a:spLocks noGrp="1"/>
          </p:cNvSpPr>
          <p:nvPr>
            <p:ph type="pic" idx="3"/>
          </p:nvPr>
        </p:nvSpPr>
        <p:spPr>
          <a:xfrm>
            <a:off x="7122913" y="1290014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 descr="Copy placeholder column 2 on 3 Column Cream Header Slide"/>
          <p:cNvSpPr txBox="1">
            <a:spLocks noGrp="1"/>
          </p:cNvSpPr>
          <p:nvPr>
            <p:ph type="body" idx="4"/>
          </p:nvPr>
        </p:nvSpPr>
        <p:spPr>
          <a:xfrm>
            <a:off x="3235688" y="2588348"/>
            <a:ext cx="26727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 descr="Subtitle placeholder column 2 on 3 Column Cream Header Slide"/>
          <p:cNvSpPr txBox="1">
            <a:spLocks noGrp="1"/>
          </p:cNvSpPr>
          <p:nvPr>
            <p:ph type="body" idx="5"/>
          </p:nvPr>
        </p:nvSpPr>
        <p:spPr>
          <a:xfrm>
            <a:off x="3236536" y="2176869"/>
            <a:ext cx="2672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 descr="Icon placeholder column 2 on 3 Column Cream Header Slide"/>
          <p:cNvSpPr>
            <a:spLocks noGrp="1"/>
          </p:cNvSpPr>
          <p:nvPr>
            <p:ph type="pic" idx="6"/>
          </p:nvPr>
        </p:nvSpPr>
        <p:spPr>
          <a:xfrm>
            <a:off x="4229948" y="1290014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6" descr="Copy placeholder column 1 on 3 Column Cream Header Slide"/>
          <p:cNvSpPr txBox="1">
            <a:spLocks noGrp="1"/>
          </p:cNvSpPr>
          <p:nvPr>
            <p:ph type="body" idx="7"/>
          </p:nvPr>
        </p:nvSpPr>
        <p:spPr>
          <a:xfrm>
            <a:off x="341696" y="2588348"/>
            <a:ext cx="26727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 descr="Subtitle placeholder column 1 on 3 Column Cream Header Slide"/>
          <p:cNvSpPr txBox="1">
            <a:spLocks noGrp="1"/>
          </p:cNvSpPr>
          <p:nvPr>
            <p:ph type="body" idx="8"/>
          </p:nvPr>
        </p:nvSpPr>
        <p:spPr>
          <a:xfrm>
            <a:off x="344774" y="2176869"/>
            <a:ext cx="2670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 descr="Icon placeholder column 1 on 3 Column Cream Header Slide"/>
          <p:cNvSpPr>
            <a:spLocks noGrp="1"/>
          </p:cNvSpPr>
          <p:nvPr>
            <p:ph type="pic" idx="9"/>
          </p:nvPr>
        </p:nvSpPr>
        <p:spPr>
          <a:xfrm>
            <a:off x="1337159" y="1265380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6" descr="Title Placeholder on 3 Column Cream Header Slide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End Slide">
  <p:cSld name="Logo End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51" name="Google Shape;51;p7" descr="MaineHealth logo centered on page by itsel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875" y="2292119"/>
            <a:ext cx="4286253" cy="55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m Left Column Slide">
  <p:cSld name="Cream Left Column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335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4714412"/>
            <a:ext cx="1714502" cy="223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8"/>
          <p:cNvCxnSpPr/>
          <p:nvPr/>
        </p:nvCxnSpPr>
        <p:spPr>
          <a:xfrm>
            <a:off x="342900" y="4509821"/>
            <a:ext cx="3013200" cy="0"/>
          </a:xfrm>
          <a:prstGeom prst="straightConnector1">
            <a:avLst/>
          </a:prstGeom>
          <a:noFill/>
          <a:ln w="127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6" name="Google Shape;56;p8" descr="Copy Placeholder Column 2 Cream Left Column Slide Page"/>
          <p:cNvSpPr txBox="1">
            <a:spLocks noGrp="1"/>
          </p:cNvSpPr>
          <p:nvPr>
            <p:ph type="body" idx="1"/>
          </p:nvPr>
        </p:nvSpPr>
        <p:spPr>
          <a:xfrm>
            <a:off x="3698915" y="211430"/>
            <a:ext cx="51021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8" descr="Copy Placeholder Column 1 on Cream Left Column Slide Page"/>
          <p:cNvSpPr txBox="1">
            <a:spLocks noGrp="1"/>
          </p:cNvSpPr>
          <p:nvPr>
            <p:ph type="body" idx="2"/>
          </p:nvPr>
        </p:nvSpPr>
        <p:spPr>
          <a:xfrm>
            <a:off x="342899" y="1059104"/>
            <a:ext cx="26679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  <a:defRPr sz="1400" b="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 descr="Title Placeholder on Cream Left Column Slide Page"/>
          <p:cNvSpPr txBox="1">
            <a:spLocks noGrp="1"/>
          </p:cNvSpPr>
          <p:nvPr>
            <p:ph type="title"/>
          </p:nvPr>
        </p:nvSpPr>
        <p:spPr>
          <a:xfrm>
            <a:off x="342900" y="211430"/>
            <a:ext cx="2667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ream Header Slide">
  <p:cSld name="2 Column Cream Header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1"/>
            <a:ext cx="91440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2" name="Google Shape;62;p9" descr="Copy Placeholder Column 2 on 2 Column Cream Header Slide"/>
          <p:cNvSpPr txBox="1">
            <a:spLocks noGrp="1"/>
          </p:cNvSpPr>
          <p:nvPr>
            <p:ph type="body" idx="1"/>
          </p:nvPr>
        </p:nvSpPr>
        <p:spPr>
          <a:xfrm>
            <a:off x="4672586" y="1686322"/>
            <a:ext cx="41250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 descr="Subtitle Placeholder Column 2 on 2 Column Cream Header Slide"/>
          <p:cNvSpPr txBox="1">
            <a:spLocks noGrp="1"/>
          </p:cNvSpPr>
          <p:nvPr>
            <p:ph type="body" idx="2"/>
          </p:nvPr>
        </p:nvSpPr>
        <p:spPr>
          <a:xfrm>
            <a:off x="4673316" y="1265819"/>
            <a:ext cx="4126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 descr="Copy Placeholder Column 1 on 2 Column Cream Header Slide"/>
          <p:cNvSpPr txBox="1">
            <a:spLocks noGrp="1"/>
          </p:cNvSpPr>
          <p:nvPr>
            <p:ph type="body" idx="3"/>
          </p:nvPr>
        </p:nvSpPr>
        <p:spPr>
          <a:xfrm>
            <a:off x="344043" y="1691033"/>
            <a:ext cx="41250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 descr="Subtitle Placeholder Column 1 on 2 Column Cream Header Slide"/>
          <p:cNvSpPr txBox="1">
            <a:spLocks noGrp="1"/>
          </p:cNvSpPr>
          <p:nvPr>
            <p:ph type="body" idx="4"/>
          </p:nvPr>
        </p:nvSpPr>
        <p:spPr>
          <a:xfrm>
            <a:off x="344774" y="1270531"/>
            <a:ext cx="412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 descr="Title Placeholder on 2 Column Cream Header Slide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Cream Header Slide">
  <p:cSld name="4 Column Cream Header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1"/>
            <a:ext cx="9144000" cy="105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0" name="Google Shape;70;p10" descr="Copy Placeholder column 4 on 4 Column Cream Header Slide"/>
          <p:cNvSpPr txBox="1">
            <a:spLocks noGrp="1"/>
          </p:cNvSpPr>
          <p:nvPr>
            <p:ph type="body" idx="1"/>
          </p:nvPr>
        </p:nvSpPr>
        <p:spPr>
          <a:xfrm>
            <a:off x="6846104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 descr="Subtitle Placeholder column 4 on 4 Column Cream Header Slide"/>
          <p:cNvSpPr txBox="1">
            <a:spLocks noGrp="1"/>
          </p:cNvSpPr>
          <p:nvPr>
            <p:ph type="body" idx="2"/>
          </p:nvPr>
        </p:nvSpPr>
        <p:spPr>
          <a:xfrm>
            <a:off x="6846104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 descr="Icon Placeholder column 4 on 4 Column Cream Header Slide"/>
          <p:cNvSpPr>
            <a:spLocks noGrp="1"/>
          </p:cNvSpPr>
          <p:nvPr>
            <p:ph type="pic" idx="3"/>
          </p:nvPr>
        </p:nvSpPr>
        <p:spPr>
          <a:xfrm>
            <a:off x="7549049" y="1268423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 descr="Copy Placeholder column 3 on 4 Column Cream Header Slide"/>
          <p:cNvSpPr txBox="1">
            <a:spLocks noGrp="1"/>
          </p:cNvSpPr>
          <p:nvPr>
            <p:ph type="body" idx="4"/>
          </p:nvPr>
        </p:nvSpPr>
        <p:spPr>
          <a:xfrm>
            <a:off x="4678525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 descr="Subtitle Placeholder column 3 on 4 Column Cream Header Slide"/>
          <p:cNvSpPr txBox="1">
            <a:spLocks noGrp="1"/>
          </p:cNvSpPr>
          <p:nvPr>
            <p:ph type="body" idx="5"/>
          </p:nvPr>
        </p:nvSpPr>
        <p:spPr>
          <a:xfrm>
            <a:off x="4678525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 descr="Icon Placeholder column 3 on 4 Column Cream Header Slide"/>
          <p:cNvSpPr>
            <a:spLocks noGrp="1"/>
          </p:cNvSpPr>
          <p:nvPr>
            <p:ph type="pic" idx="6"/>
          </p:nvPr>
        </p:nvSpPr>
        <p:spPr>
          <a:xfrm>
            <a:off x="5381471" y="1267937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 descr="Copy Placeholder column 2 on 4 Column Cream Header Slide"/>
          <p:cNvSpPr txBox="1">
            <a:spLocks noGrp="1"/>
          </p:cNvSpPr>
          <p:nvPr>
            <p:ph type="body" idx="7"/>
          </p:nvPr>
        </p:nvSpPr>
        <p:spPr>
          <a:xfrm>
            <a:off x="2510947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 descr="Subtitle Placeholder column 2 on 4 Column Cream Header Slide"/>
          <p:cNvSpPr txBox="1">
            <a:spLocks noGrp="1"/>
          </p:cNvSpPr>
          <p:nvPr>
            <p:ph type="body" idx="8"/>
          </p:nvPr>
        </p:nvSpPr>
        <p:spPr>
          <a:xfrm>
            <a:off x="2510947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 descr="Icon Placeholder column 2 on 4 Column Cream Header Slide"/>
          <p:cNvSpPr>
            <a:spLocks noGrp="1"/>
          </p:cNvSpPr>
          <p:nvPr>
            <p:ph type="pic" idx="9"/>
          </p:nvPr>
        </p:nvSpPr>
        <p:spPr>
          <a:xfrm>
            <a:off x="3213892" y="1267937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 descr="Copy Placeholder column 1 on 4 Column Cream Header Slide"/>
          <p:cNvSpPr txBox="1">
            <a:spLocks noGrp="1"/>
          </p:cNvSpPr>
          <p:nvPr>
            <p:ph type="body" idx="13"/>
          </p:nvPr>
        </p:nvSpPr>
        <p:spPr>
          <a:xfrm>
            <a:off x="341696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" descr="Subtitle Placeholder column 1 on 4 Column Cream Header Slide"/>
          <p:cNvSpPr txBox="1">
            <a:spLocks noGrp="1"/>
          </p:cNvSpPr>
          <p:nvPr>
            <p:ph type="body" idx="14"/>
          </p:nvPr>
        </p:nvSpPr>
        <p:spPr>
          <a:xfrm>
            <a:off x="343368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 descr="Icon Placeholder column 1 on 4 Column Cream Header Slide"/>
          <p:cNvSpPr>
            <a:spLocks noGrp="1"/>
          </p:cNvSpPr>
          <p:nvPr>
            <p:ph type="pic" idx="15"/>
          </p:nvPr>
        </p:nvSpPr>
        <p:spPr>
          <a:xfrm>
            <a:off x="1046313" y="1267937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 descr="Title Placeholder on 4 Column Cream Header Slide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71021" y="4782437"/>
            <a:ext cx="4457705" cy="15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2900" y="4714412"/>
            <a:ext cx="1714502" cy="223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342900" y="4509821"/>
            <a:ext cx="8458200" cy="0"/>
          </a:xfrm>
          <a:prstGeom prst="straightConnector1">
            <a:avLst/>
          </a:prstGeom>
          <a:noFill/>
          <a:ln w="127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" name="Google Shape;9;p1" descr="Master Slide Copy Placeholder"/>
          <p:cNvSpPr txBox="1">
            <a:spLocks noGrp="1"/>
          </p:cNvSpPr>
          <p:nvPr>
            <p:ph type="body" idx="1"/>
          </p:nvPr>
        </p:nvSpPr>
        <p:spPr>
          <a:xfrm>
            <a:off x="342901" y="1046747"/>
            <a:ext cx="84582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◦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-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▪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▫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10" name="Google Shape;10;p1" descr="Master Slide Title Placeholder"/>
          <p:cNvSpPr txBox="1">
            <a:spLocks noGrp="1"/>
          </p:cNvSpPr>
          <p:nvPr>
            <p:ph type="title"/>
          </p:nvPr>
        </p:nvSpPr>
        <p:spPr>
          <a:xfrm>
            <a:off x="342900" y="205384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hw@mainehealth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.johnson@mainehealth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hyperlink" Target="mailto:tobias.nicholson@mainehealth.org" TargetMode="External"/><Relationship Id="rId4" Type="http://schemas.openxmlformats.org/officeDocument/2006/relationships/hyperlink" Target="mailto:grace.lapika@mainehealth.or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2051882" y="1470012"/>
            <a:ext cx="6957300" cy="102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Bridging Health Gaps: The Role of Community Health Workers in Cancer Screening for Immigrant Populations</a:t>
            </a:r>
            <a:endParaRPr sz="20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2"/>
          </p:nvPr>
        </p:nvSpPr>
        <p:spPr>
          <a:xfrm>
            <a:off x="2051882" y="2878942"/>
            <a:ext cx="69573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600"/>
              <a:t>Maine's Impact Cancer Network's 2025 Cancer Conference</a:t>
            </a:r>
            <a:endParaRPr sz="16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051882" y="3181927"/>
            <a:ext cx="69573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indent="0">
              <a:spcAft>
                <a:spcPts val="500"/>
              </a:spcAft>
            </a:pPr>
            <a:r>
              <a:rPr lang="en" sz="1400"/>
              <a:t>May 1, 2025, Freeport, ME</a:t>
            </a:r>
            <a:endParaRPr sz="140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679090" y="4385358"/>
            <a:ext cx="8121998" cy="415241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indent="0">
              <a:lnSpc>
                <a:spcPct val="80000"/>
              </a:lnSpc>
              <a:buSzPts val="275"/>
            </a:pPr>
            <a:r>
              <a:rPr lang="en" sz="1050"/>
              <a:t>Marin Johnson, MS | Director of Prevention Programs &amp; CHW Program | Preventive Medicine Enhancement for Maine</a:t>
            </a:r>
            <a:endParaRPr sz="1050"/>
          </a:p>
          <a:p>
            <a:pPr marL="0" indent="0">
              <a:lnSpc>
                <a:spcPct val="80000"/>
              </a:lnSpc>
              <a:buSzPts val="275"/>
            </a:pPr>
            <a:r>
              <a:rPr lang="en" sz="1100"/>
              <a:t>Grace Lapika | Community Health Worker | Preventive Medicine Enhancement for Maine</a:t>
            </a:r>
            <a:endParaRPr sz="1100"/>
          </a:p>
          <a:p>
            <a:pPr marL="0" indent="0">
              <a:lnSpc>
                <a:spcPct val="80000"/>
              </a:lnSpc>
              <a:spcAft>
                <a:spcPts val="500"/>
              </a:spcAft>
              <a:buSzPts val="275"/>
            </a:pPr>
            <a:r>
              <a:rPr lang="en" sz="1100"/>
              <a:t>Tobias Nicholson, MD, ScM | Leadership in Preventive Medicine Fellow | MaineHealth</a:t>
            </a:r>
            <a:endParaRPr sz="1100"/>
          </a:p>
        </p:txBody>
      </p:sp>
      <p:pic>
        <p:nvPicPr>
          <p:cNvPr id="3" name="Picture 2" descr="A bird on a sign">
            <a:extLst>
              <a:ext uri="{FF2B5EF4-FFF2-40B4-BE49-F238E27FC236}">
                <a16:creationId xmlns:a16="http://schemas.microsoft.com/office/drawing/2014/main" id="{4432DC26-E777-8CE0-922D-9E70B6B8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575" b="34803"/>
          <a:stretch/>
        </p:blipFill>
        <p:spPr>
          <a:xfrm>
            <a:off x="1497733" y="203488"/>
            <a:ext cx="1368559" cy="583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CHWs in Screening and Prevention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atient's work">
            <a:extLst>
              <a:ext uri="{FF2B5EF4-FFF2-40B4-BE49-F238E27FC236}">
                <a16:creationId xmlns:a16="http://schemas.microsoft.com/office/drawing/2014/main" id="{20AC3906-3096-71F6-590D-057601F07B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18" t="10773" r="11288" b="6263"/>
          <a:stretch/>
        </p:blipFill>
        <p:spPr>
          <a:xfrm>
            <a:off x="1107268" y="203287"/>
            <a:ext cx="7031181" cy="42672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C2DEE18-9D03-CFD4-EC65-26E2A9D0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789" y="143061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1E8ACA-D0C3-4F39-1837-4DEB52C5D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B666B-D04B-10DA-22F6-33C4B4838FF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44043" y="1565773"/>
            <a:ext cx="4125000" cy="2613300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en-US" sz="1200"/>
              <a:t>Use the Health Maintenance Tab in EPIC: This tool shows overdue screenings or vaccines with red indicators.</a:t>
            </a:r>
          </a:p>
          <a:p>
            <a:pPr>
              <a:spcAft>
                <a:spcPts val="500"/>
              </a:spcAft>
            </a:pPr>
            <a:r>
              <a:rPr lang="en-US" sz="1200"/>
              <a:t>Explain due or overdue cancer screenings in plain language and with cultural humility and understanding</a:t>
            </a:r>
          </a:p>
          <a:p>
            <a:r>
              <a:rPr lang="en-US" sz="1200"/>
              <a:t>Educate Patients About What and Why: Many patients may not understand the purpose of cancer screenings or think they’re only needed when symptoms appear.</a:t>
            </a:r>
          </a:p>
          <a:p>
            <a:r>
              <a:rPr lang="en-US" sz="1200"/>
              <a:t>Discuss patient screening history with provider</a:t>
            </a:r>
          </a:p>
          <a:p>
            <a:r>
              <a:rPr lang="en-US" sz="1200"/>
              <a:t>Help patient schedule and get transportation to screening appointments</a:t>
            </a:r>
          </a:p>
          <a:p>
            <a:endParaRPr lang="en-US" sz="12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197563-0D29-53B4-0E98-39D0C4357CA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44774" y="1059155"/>
            <a:ext cx="4124400" cy="411600"/>
          </a:xfrm>
        </p:spPr>
        <p:txBody>
          <a:bodyPr/>
          <a:lstStyle/>
          <a:p>
            <a:r>
              <a:rPr lang="en"/>
              <a:t>Patient Conversations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/>
              <a:t>CHW Strategies: Screening</a:t>
            </a:r>
            <a:endParaRPr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3446F6-CFCD-1ED4-8ECC-C22DFD83CB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E1C33CE-4A93-9A49-9E38-43CD2BDE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34" y="1040723"/>
            <a:ext cx="4468476" cy="3661660"/>
          </a:xfrm>
          <a:prstGeom prst="rect">
            <a:avLst/>
          </a:prstGeom>
        </p:spPr>
      </p:pic>
      <p:pic>
        <p:nvPicPr>
          <p:cNvPr id="4" name="Picture 3" descr="A bird on a sign">
            <a:extLst>
              <a:ext uri="{FF2B5EF4-FFF2-40B4-BE49-F238E27FC236}">
                <a16:creationId xmlns:a16="http://schemas.microsoft.com/office/drawing/2014/main" id="{6D28A590-626D-777F-3BD4-526AD85CF7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576" b="35294"/>
          <a:stretch/>
        </p:blipFill>
        <p:spPr>
          <a:xfrm>
            <a:off x="7558410" y="169163"/>
            <a:ext cx="1388595" cy="585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957727" y="2493603"/>
            <a:ext cx="3184016" cy="172282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buNone/>
            </a:pPr>
            <a:r>
              <a:rPr lang="en-US" sz="1050"/>
              <a:t>Have you heard about routine health exams?</a:t>
            </a:r>
          </a:p>
          <a:p>
            <a:pPr marL="0" indent="0">
              <a:buNone/>
            </a:pPr>
            <a:r>
              <a:rPr lang="en-US" sz="1050"/>
              <a:t>What do you usually do to stay healthy?</a:t>
            </a:r>
          </a:p>
          <a:p>
            <a:pPr marL="0" indent="0">
              <a:buNone/>
            </a:pPr>
            <a:r>
              <a:rPr lang="en-US" sz="1050"/>
              <a:t>Can we aim for 30 minutes of exercise 5 days a week?</a:t>
            </a:r>
          </a:p>
          <a:p>
            <a:pPr marL="0" indent="0">
              <a:buNone/>
            </a:pPr>
            <a:r>
              <a:rPr lang="en-US" sz="1050"/>
              <a:t>Can you try to eat at least 3 servings of fruits and raw vegetables/day?</a:t>
            </a:r>
          </a:p>
          <a:p>
            <a:pPr marL="0" indent="0">
              <a:buNone/>
            </a:pPr>
            <a:r>
              <a:rPr lang="en-US" sz="1050"/>
              <a:t>Can we set reminders on your phone for when to take your medications?</a:t>
            </a:r>
          </a:p>
          <a:p>
            <a:pPr marL="0" indent="0">
              <a:buNone/>
            </a:pPr>
            <a:r>
              <a:rPr lang="en-US" sz="1050"/>
              <a:t>Can you check your blood pressure once a day?</a:t>
            </a:r>
          </a:p>
          <a:p>
            <a:pPr marL="0" indent="0">
              <a:spcAft>
                <a:spcPts val="500"/>
              </a:spcAft>
              <a:buNone/>
            </a:pPr>
            <a:endParaRPr lang="en-US" sz="1050"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2"/>
          </p:nvPr>
        </p:nvSpPr>
        <p:spPr>
          <a:xfrm>
            <a:off x="5954688" y="2088949"/>
            <a:ext cx="26706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Health Goals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4"/>
          </p:nvPr>
        </p:nvSpPr>
        <p:spPr>
          <a:xfrm>
            <a:off x="3068640" y="2500428"/>
            <a:ext cx="2672700" cy="171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n-US" sz="1050"/>
              <a:t>What kind of physical activity do you enjoy, even just walking?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1050"/>
              <a:t>I can assist you with getting a YMCA membership. I’ll also provide you with bus tickets and a pair of sneakers so you can get started comfortably?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1050"/>
              <a:t>Do you have access to stairs at home or nearby? Using the stairs for 30 minutes a day can be a great way to stay active.</a:t>
            </a:r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5"/>
          </p:nvPr>
        </p:nvSpPr>
        <p:spPr>
          <a:xfrm>
            <a:off x="3069488" y="2088949"/>
            <a:ext cx="26727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Active Living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/>
              <a:t>CHW Strategies: Prevention</a:t>
            </a:r>
            <a:endParaRPr/>
          </a:p>
        </p:txBody>
      </p:sp>
      <p:pic>
        <p:nvPicPr>
          <p:cNvPr id="200" name="Google Shape;200;p28" title="Small-Icon-RGB-Checklist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00623" y="1202094"/>
            <a:ext cx="978408" cy="978408"/>
          </a:xfrm>
          <a:prstGeom prst="rect">
            <a:avLst/>
          </a:prstGeom>
        </p:spPr>
      </p:pic>
      <p:pic>
        <p:nvPicPr>
          <p:cNvPr id="201" name="Google Shape;201;p28" title="Small-Icon-RGB-Excercise.png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16700" y="1202094"/>
            <a:ext cx="978408" cy="978408"/>
          </a:xfrm>
          <a:prstGeom prst="rect">
            <a:avLst/>
          </a:prstGeom>
        </p:spPr>
      </p:pic>
      <p:sp>
        <p:nvSpPr>
          <p:cNvPr id="203" name="Google Shape;203;p28"/>
          <p:cNvSpPr txBox="1">
            <a:spLocks noGrp="1"/>
          </p:cNvSpPr>
          <p:nvPr>
            <p:ph type="body" idx="8"/>
          </p:nvPr>
        </p:nvSpPr>
        <p:spPr>
          <a:xfrm>
            <a:off x="122112" y="2088949"/>
            <a:ext cx="26706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Healthy Eating</a:t>
            </a:r>
            <a:endParaRPr/>
          </a:p>
        </p:txBody>
      </p:sp>
      <p:pic>
        <p:nvPicPr>
          <p:cNvPr id="204" name="Google Shape;204;p28" title="Small-Icon-RGB-Groceries.png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33161" y="1202094"/>
            <a:ext cx="978408" cy="9784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F15E3-79E8-D64C-DB84-6B1215AE96C8}"/>
              </a:ext>
            </a:extLst>
          </p:cNvPr>
          <p:cNvSpPr>
            <a:spLocks noGrp="1"/>
          </p:cNvSpPr>
          <p:nvPr>
            <p:ph type="body" idx="7"/>
          </p:nvPr>
        </p:nvSpPr>
        <p:spPr>
          <a:xfrm>
            <a:off x="132579" y="2504824"/>
            <a:ext cx="2779573" cy="1716000"/>
          </a:xfr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>
              <a:buNone/>
            </a:pPr>
            <a:r>
              <a:rPr lang="en-US" sz="1050"/>
              <a:t>Do you ever try adding more vegetables or drinking more water?</a:t>
            </a:r>
          </a:p>
          <a:p>
            <a:pPr marL="139700" indent="0">
              <a:buNone/>
            </a:pPr>
            <a:r>
              <a:rPr lang="en-US" sz="1050"/>
              <a:t>Do you ever read the labels on food when you go grocery shopping?</a:t>
            </a:r>
          </a:p>
          <a:p>
            <a:pPr marL="139700" indent="0">
              <a:buNone/>
            </a:pPr>
            <a:r>
              <a:rPr lang="en-US" sz="1050"/>
              <a:t>Reading food labels can help you make healthier choices—like avoiding too much sugar, salt, or unhealthy fats.</a:t>
            </a:r>
          </a:p>
        </p:txBody>
      </p:sp>
      <p:pic>
        <p:nvPicPr>
          <p:cNvPr id="5" name="Picture 4" descr="A bird on a sign">
            <a:extLst>
              <a:ext uri="{FF2B5EF4-FFF2-40B4-BE49-F238E27FC236}">
                <a16:creationId xmlns:a16="http://schemas.microsoft.com/office/drawing/2014/main" id="{F539257F-8C43-967B-28A9-25C63B131B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083" b="35063"/>
          <a:stretch/>
        </p:blipFill>
        <p:spPr>
          <a:xfrm>
            <a:off x="7455734" y="179450"/>
            <a:ext cx="1345366" cy="563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3E46-7216-877E-2356-EB59E8BA7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9708" y="2057400"/>
            <a:ext cx="3965320" cy="1028700"/>
          </a:xfrm>
        </p:spPr>
        <p:txBody>
          <a:bodyPr/>
          <a:lstStyle/>
          <a:p>
            <a:r>
              <a:rPr lang="en-US"/>
              <a:t>And Scene...</a:t>
            </a:r>
          </a:p>
        </p:txBody>
      </p:sp>
      <p:pic>
        <p:nvPicPr>
          <p:cNvPr id="9" name="Graphic 8" descr="Video camera with solid fill">
            <a:extLst>
              <a:ext uri="{FF2B5EF4-FFF2-40B4-BE49-F238E27FC236}">
                <a16:creationId xmlns:a16="http://schemas.microsoft.com/office/drawing/2014/main" id="{6DCD8A1C-0730-DC4D-2A6E-769031C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5145" y="1756263"/>
            <a:ext cx="1406770" cy="14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9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1919989" y="2823114"/>
            <a:ext cx="6957300" cy="102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Role of a CHW Team in Screening</a:t>
            </a:r>
            <a:br>
              <a:rPr lang="en" sz="2800"/>
            </a:br>
            <a:r>
              <a:rPr lang="en" sz="2800"/>
              <a:t>and Prevention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88463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6126241" y="2588348"/>
            <a:ext cx="2672700" cy="171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Available to CHWs for clinical questions and concerns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Weekly team meetings with entire team to review 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"/>
              <a:t>Daily check ins with CHWs and supervisor roles to review questions/concerns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6130528" y="2176869"/>
            <a:ext cx="26706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Supporting CHWs</a:t>
            </a:r>
            <a:endParaRPr/>
          </a:p>
        </p:txBody>
      </p:sp>
      <p:pic>
        <p:nvPicPr>
          <p:cNvPr id="148" name="Google Shape;148;p22" title="Small-Icon-RGB-Handshake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73199" y="1216201"/>
            <a:ext cx="978801" cy="978801"/>
          </a:xfrm>
          <a:prstGeom prst="rect">
            <a:avLst/>
          </a:prstGeom>
        </p:spPr>
      </p:pic>
      <p:sp>
        <p:nvSpPr>
          <p:cNvPr id="149" name="Google Shape;149;p22"/>
          <p:cNvSpPr txBox="1">
            <a:spLocks noGrp="1"/>
          </p:cNvSpPr>
          <p:nvPr>
            <p:ph type="body" idx="4"/>
          </p:nvPr>
        </p:nvSpPr>
        <p:spPr>
          <a:xfrm>
            <a:off x="3235688" y="2588348"/>
            <a:ext cx="2672700" cy="171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Review enrolled patients for screening gaps</a:t>
            </a:r>
            <a:endParaRPr lang="en-US" sz="1300"/>
          </a:p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1300"/>
              <a:t>Review patient’s risk factors for targeted goal setting, prevention efforts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" sz="1300"/>
              <a:t>Team discussions on patient care approaches, barriers and successes</a:t>
            </a: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5"/>
          </p:nvPr>
        </p:nvSpPr>
        <p:spPr>
          <a:xfrm>
            <a:off x="3236536" y="2176869"/>
            <a:ext cx="26727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Chart Review</a:t>
            </a:r>
            <a:endParaRPr/>
          </a:p>
        </p:txBody>
      </p:sp>
      <p:pic>
        <p:nvPicPr>
          <p:cNvPr id="151" name="Google Shape;151;p22" title="Small-Icon-RGB-MyChart.png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083663" y="1198474"/>
            <a:ext cx="978408" cy="978408"/>
          </a:xfrm>
          <a:prstGeom prst="rect">
            <a:avLst/>
          </a:prstGeom>
        </p:spPr>
      </p:pic>
      <p:sp>
        <p:nvSpPr>
          <p:cNvPr id="152" name="Google Shape;152;p22"/>
          <p:cNvSpPr txBox="1">
            <a:spLocks noGrp="1"/>
          </p:cNvSpPr>
          <p:nvPr>
            <p:ph type="body" idx="7"/>
          </p:nvPr>
        </p:nvSpPr>
        <p:spPr>
          <a:xfrm>
            <a:off x="341696" y="2588348"/>
            <a:ext cx="2672700" cy="171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Bi-weekly clinical education provided by MD clinical advisor</a:t>
            </a:r>
            <a:endParaRPr lang="en-US" sz="1300"/>
          </a:p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1300"/>
              <a:t>Varying topics, tailored to CHW discussion with patients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" sz="1300"/>
              <a:t>Ongoing professional development searches by supervisor for CHW growth and further education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8"/>
          </p:nvPr>
        </p:nvSpPr>
        <p:spPr>
          <a:xfrm>
            <a:off x="344774" y="2176869"/>
            <a:ext cx="26706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Education</a:t>
            </a:r>
            <a:endParaRPr/>
          </a:p>
        </p:txBody>
      </p:sp>
      <p:pic>
        <p:nvPicPr>
          <p:cNvPr id="154" name="Google Shape;154;p22" title="Small-Icon-RGB-Apple.png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93750" y="1216200"/>
            <a:ext cx="978801" cy="978801"/>
          </a:xfrm>
          <a:prstGeom prst="rect">
            <a:avLst/>
          </a:prstGeom>
        </p:spPr>
      </p:pic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/>
              <a:t>Team Roles: Supervisor, Coordinator, </a:t>
            </a:r>
            <a:br>
              <a:rPr lang="en"/>
            </a:br>
            <a:r>
              <a:rPr lang="en"/>
              <a:t>Clinical Advisor </a:t>
            </a:r>
            <a:endParaRPr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EF4C7756-6072-70A5-02B7-4B31F3B03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  <p:pic>
        <p:nvPicPr>
          <p:cNvPr id="4" name="Picture 3" descr="A bird on a sign">
            <a:extLst>
              <a:ext uri="{FF2B5EF4-FFF2-40B4-BE49-F238E27FC236}">
                <a16:creationId xmlns:a16="http://schemas.microsoft.com/office/drawing/2014/main" id="{C760A120-5080-9CA0-5038-FD545C7FA8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1914" b="35063"/>
          <a:stretch/>
        </p:blipFill>
        <p:spPr>
          <a:xfrm>
            <a:off x="7474231" y="205691"/>
            <a:ext cx="1381042" cy="5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2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12250" y="1948430"/>
            <a:ext cx="26679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CHW Clinical Education</a:t>
            </a:r>
            <a:endParaRPr/>
          </a:p>
        </p:txBody>
      </p:sp>
      <p:pic>
        <p:nvPicPr>
          <p:cNvPr id="161" name="Google Shape;161;p23" title="Screenshot 2025-04-20 at 10.58.4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125" y="57050"/>
            <a:ext cx="3394124" cy="18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title="Screenshot 2025-04-20 at 10.59.3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7172" y="504992"/>
            <a:ext cx="3387476" cy="189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 title="Screenshot 2025-04-20 at 10.57.54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2125" y="2050405"/>
            <a:ext cx="3394116" cy="191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title="Screenshot 2025-04-20 at 11.32.5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7175" y="2548776"/>
            <a:ext cx="3387475" cy="189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DA6625C-47F6-6F5E-FF2B-3C0E09567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744214-0889-4712-9162-8F5BADE2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2" y="2072700"/>
            <a:ext cx="2667900" cy="617100"/>
          </a:xfrm>
        </p:spPr>
        <p:txBody>
          <a:bodyPr/>
          <a:lstStyle/>
          <a:p>
            <a:r>
              <a:rPr lang="en-US"/>
              <a:t>Medical Care Development (MCD)</a:t>
            </a:r>
            <a:br>
              <a:rPr lang="en-US"/>
            </a:br>
            <a:r>
              <a:rPr lang="en-US"/>
              <a:t>CHW Training</a:t>
            </a:r>
          </a:p>
        </p:txBody>
      </p:sp>
      <p:pic>
        <p:nvPicPr>
          <p:cNvPr id="6" name="Picture 5" descr="A screenshot of a cell phone">
            <a:extLst>
              <a:ext uri="{FF2B5EF4-FFF2-40B4-BE49-F238E27FC236}">
                <a16:creationId xmlns:a16="http://schemas.microsoft.com/office/drawing/2014/main" id="{4ABBECDD-9D40-9B76-EC4C-9BCCAC60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991" r="-76" b="-930"/>
          <a:stretch/>
        </p:blipFill>
        <p:spPr>
          <a:xfrm>
            <a:off x="3417914" y="2761135"/>
            <a:ext cx="3291823" cy="1702981"/>
          </a:xfrm>
          <a:prstGeom prst="rect">
            <a:avLst/>
          </a:prstGeom>
        </p:spPr>
      </p:pic>
      <p:pic>
        <p:nvPicPr>
          <p:cNvPr id="7" name="Picture 6" descr="A screen shot of a phone">
            <a:extLst>
              <a:ext uri="{FF2B5EF4-FFF2-40B4-BE49-F238E27FC236}">
                <a16:creationId xmlns:a16="http://schemas.microsoft.com/office/drawing/2014/main" id="{33ECCAF6-AAE5-03E1-FFF6-CBE725935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8" b="3238"/>
          <a:stretch/>
        </p:blipFill>
        <p:spPr>
          <a:xfrm>
            <a:off x="3417914" y="205691"/>
            <a:ext cx="3284094" cy="1555612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D3AB40D5-C869-F08A-2208-7E0EFDE1AD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12" b="5069"/>
          <a:stretch/>
        </p:blipFill>
        <p:spPr>
          <a:xfrm>
            <a:off x="5636383" y="1442204"/>
            <a:ext cx="3364997" cy="1617289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B55BFAAB-EAB0-7CE0-FC19-2ACD4A02B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  <p:pic>
        <p:nvPicPr>
          <p:cNvPr id="1026" name="Picture 2" descr="MCD logomark color">
            <a:extLst>
              <a:ext uri="{FF2B5EF4-FFF2-40B4-BE49-F238E27FC236}">
                <a16:creationId xmlns:a16="http://schemas.microsoft.com/office/drawing/2014/main" id="{B886BB22-79D4-462D-0E31-7D623B98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43" y="79985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7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CFD04-D745-24F7-3BCB-34D6DA647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Evidence-Based Intervention</a:t>
            </a:r>
          </a:p>
        </p:txBody>
      </p:sp>
    </p:spTree>
    <p:extLst>
      <p:ext uri="{BB962C8B-B14F-4D97-AF65-F5344CB8AC3E}">
        <p14:creationId xmlns:p14="http://schemas.microsoft.com/office/powerpoint/2010/main" val="39459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42901" y="1046748"/>
            <a:ext cx="8458200" cy="325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The presenters have no actual or potential conflicts of interest in relation to this presentation.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Disclosures</a:t>
            </a:r>
            <a:endParaRPr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2D13974-3929-7E1E-1B12-C7005EA3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96" y="205691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CHWs Role in Cancer Screening</a:t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5240"/>
            <a:ext cx="8839202" cy="34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A7873E0-C41B-C92A-4B0E-6834C0F9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rcRect l="-548" t="1554" r="548" b="-2073"/>
          <a:stretch/>
        </p:blipFill>
        <p:spPr>
          <a:xfrm>
            <a:off x="439615" y="2695635"/>
            <a:ext cx="8264769" cy="165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4">
            <a:alphaModFix/>
          </a:blip>
          <a:srcRect t="7766" b="25797"/>
          <a:stretch/>
        </p:blipFill>
        <p:spPr>
          <a:xfrm>
            <a:off x="782514" y="351692"/>
            <a:ext cx="7343463" cy="20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A86A766F-F410-21E6-3412-EC7C4B6A9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8EA07D-F11D-B104-98DA-68F149ED6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err="1"/>
              <a:t>MaineHealth</a:t>
            </a:r>
            <a:r>
              <a:rPr lang="en-US" sz="2400"/>
              <a:t> Patient (</a:t>
            </a:r>
            <a:r>
              <a:rPr lang="en-US" sz="2400" err="1"/>
              <a:t>MaineHealth</a:t>
            </a:r>
            <a:r>
              <a:rPr lang="en-US" sz="2400"/>
              <a:t> PCP or gone to </a:t>
            </a:r>
            <a:r>
              <a:rPr lang="en-US" sz="2400" err="1"/>
              <a:t>MaineHealth</a:t>
            </a:r>
            <a:r>
              <a:rPr lang="en-US" sz="2400"/>
              <a:t> ED): refer to CICI CHW program! </a:t>
            </a:r>
            <a:r>
              <a:rPr lang="en-US" sz="2400">
                <a:hlinkClick r:id="rId2"/>
              </a:rPr>
              <a:t>chw@mainehealth.org</a:t>
            </a:r>
            <a:endParaRPr lang="en-US" sz="2400"/>
          </a:p>
          <a:p>
            <a:r>
              <a:rPr lang="en-US" sz="2400"/>
              <a:t>There are many community based organizations in the State that accept referrals via FindHelp.org </a:t>
            </a:r>
          </a:p>
          <a:p>
            <a:r>
              <a:rPr lang="en-US" sz="2400"/>
              <a:t>Ask your patients if they have ever or are currently working with a CHW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5D929-DE44-89CA-487D-4654A738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Connect to a CHW</a:t>
            </a:r>
          </a:p>
        </p:txBody>
      </p:sp>
    </p:spTree>
    <p:extLst>
      <p:ext uri="{BB962C8B-B14F-4D97-AF65-F5344CB8AC3E}">
        <p14:creationId xmlns:p14="http://schemas.microsoft.com/office/powerpoint/2010/main" val="5108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 idx="4294967295"/>
          </p:nvPr>
        </p:nvSpPr>
        <p:spPr>
          <a:xfrm>
            <a:off x="343684" y="2188829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Questions? Concerns? Compliments?</a:t>
            </a:r>
            <a:br>
              <a:rPr lang="en" sz="3100"/>
            </a:b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marin.johnson@mainehealth.org</a:t>
            </a:r>
            <a:br>
              <a:rPr lang="en" sz="2000" u="sng">
                <a:solidFill>
                  <a:schemeClr val="hlink"/>
                </a:solidFill>
              </a:rPr>
            </a:b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grace.lapika@mainehealth.org</a:t>
            </a:r>
            <a:br>
              <a:rPr lang="en" sz="2000" u="sng">
                <a:solidFill>
                  <a:schemeClr val="hlink"/>
                </a:solidFill>
              </a:rPr>
            </a:b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tobias.nicholson@mainehealth.org</a:t>
            </a:r>
            <a:r>
              <a:rPr lang="en" sz="2000"/>
              <a:t> </a:t>
            </a:r>
            <a:endParaRPr sz="2000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59CC8912-0FF3-E3CB-28B2-1FDC6514E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42901" y="973476"/>
            <a:ext cx="8458200" cy="325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By the end of this presentation, attendees will be able to:</a:t>
            </a:r>
            <a:endParaRPr sz="1600"/>
          </a:p>
          <a:p>
            <a:pPr indent="-355600">
              <a:buSzPts val="2000"/>
              <a:buAutoNum type="arabicPeriod"/>
            </a:pPr>
            <a:r>
              <a:rPr lang="en" sz="1600"/>
              <a:t>Describe the role of a community health worker as integrated into the larger clinical care team</a:t>
            </a:r>
          </a:p>
          <a:p>
            <a:pPr indent="-355600">
              <a:buSzPts val="2000"/>
              <a:buAutoNum type="arabicPeriod"/>
            </a:pPr>
            <a:endParaRPr sz="1600"/>
          </a:p>
          <a:p>
            <a:pPr indent="-355600">
              <a:spcBef>
                <a:spcPts val="0"/>
              </a:spcBef>
              <a:buSzPts val="2000"/>
              <a:buAutoNum type="arabicPeriod"/>
            </a:pPr>
            <a:r>
              <a:rPr lang="en" sz="1600"/>
              <a:t>Recognize barriers to cancer screening for immigrant populations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1600"/>
              <a:t>Examine opportunities for community health workers to engage patients in obtaining appropriate cancer screening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sz="1600"/>
          </a:p>
          <a:p>
            <a:pPr indent="-355600">
              <a:spcBef>
                <a:spcPts val="0"/>
              </a:spcBef>
              <a:buSzPts val="2000"/>
              <a:buAutoNum type="arabicPeriod"/>
            </a:pPr>
            <a:r>
              <a:rPr lang="en" sz="1600"/>
              <a:t>Identify strategies for community health workers to encourage patients to incorporate lifestyle changes for cancer prevention</a:t>
            </a:r>
            <a:endParaRPr sz="1600"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42900" y="376452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Learning</a:t>
            </a:r>
            <a:r>
              <a:rPr lang="en"/>
              <a:t> </a:t>
            </a:r>
            <a:r>
              <a:rPr lang="en" sz="2000"/>
              <a:t>Objectives</a:t>
            </a:r>
            <a:endParaRPr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65C4220-AFBB-8083-589D-DF1983FF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7213959-3B18-4CA7-F1E0-E5990DCE7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627"/>
            <a:ext cx="8247185" cy="3255962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The </a:t>
            </a:r>
            <a:r>
              <a:rPr lang="en-US" sz="2400" err="1"/>
              <a:t>PrevME</a:t>
            </a:r>
            <a:r>
              <a:rPr lang="en-US" sz="2400"/>
              <a:t> CICI addresses gaps in health care delivery, access and care plan implementation experienced by non-English speaking and other disenfranchised communities in the greater Portland area.</a:t>
            </a:r>
          </a:p>
          <a:p>
            <a:endParaRPr lang="en-US" sz="2400"/>
          </a:p>
          <a:p>
            <a:r>
              <a:rPr lang="en-US" sz="2400" i="1">
                <a:solidFill>
                  <a:srgbClr val="000000"/>
                </a:solidFill>
                <a:cs typeface="Arial"/>
              </a:rPr>
              <a:t>Together, we work in intersection between communities and health systems to promote care.</a:t>
            </a:r>
            <a:endParaRPr lang="en-US" sz="2400"/>
          </a:p>
          <a:p>
            <a:endParaRPr lang="en-US" sz="2400"/>
          </a:p>
          <a:p>
            <a:endParaRPr lang="en-US" sz="2400" b="1" i="1">
              <a:solidFill>
                <a:schemeClr val="accent1"/>
              </a:solidFill>
            </a:endParaRPr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159692BB-0DDF-777A-ACC6-074CE0BC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930" y="316827"/>
            <a:ext cx="1326869" cy="594168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5913D68-E459-54C4-29ED-20AB3C65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01" y="421135"/>
            <a:ext cx="7176468" cy="615950"/>
          </a:xfrm>
        </p:spPr>
        <p:txBody>
          <a:bodyPr>
            <a:noAutofit/>
          </a:bodyPr>
          <a:lstStyle/>
          <a:p>
            <a:r>
              <a:rPr lang="en-US" sz="2000" b="1"/>
              <a:t>The Preventive Medicine Enhancement for Maine </a:t>
            </a:r>
            <a:br>
              <a:rPr lang="en-US" sz="2000" b="1"/>
            </a:br>
            <a:r>
              <a:rPr lang="en-US" sz="2000" b="1"/>
              <a:t>Community Informed Care Initiative</a:t>
            </a:r>
          </a:p>
        </p:txBody>
      </p:sp>
    </p:spTree>
    <p:extLst>
      <p:ext uri="{BB962C8B-B14F-4D97-AF65-F5344CB8AC3E}">
        <p14:creationId xmlns:p14="http://schemas.microsoft.com/office/powerpoint/2010/main" val="175827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Health Workers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673316" y="1265819"/>
            <a:ext cx="41265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indent="0">
              <a:spcAft>
                <a:spcPts val="500"/>
              </a:spcAft>
            </a:pPr>
            <a:r>
              <a:rPr lang="en-US"/>
              <a:t>Unique Characteristics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4"/>
          </p:nvPr>
        </p:nvSpPr>
        <p:spPr>
          <a:xfrm>
            <a:off x="344774" y="1270531"/>
            <a:ext cx="4124400" cy="41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indent="0">
              <a:spcAft>
                <a:spcPts val="500"/>
              </a:spcAft>
            </a:pPr>
            <a:r>
              <a:rPr lang="en-US"/>
              <a:t>Community Health Worker Definition</a:t>
            </a:r>
            <a:endParaRPr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EA53799E-EBF1-1BB9-575B-8EA877974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  <p:pic>
        <p:nvPicPr>
          <p:cNvPr id="6" name="Picture 5" descr="A black background with white text">
            <a:extLst>
              <a:ext uri="{FF2B5EF4-FFF2-40B4-BE49-F238E27FC236}">
                <a16:creationId xmlns:a16="http://schemas.microsoft.com/office/drawing/2014/main" id="{FA5024E8-0B63-B1D2-10E3-850BF4C8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758546"/>
            <a:ext cx="3998546" cy="2365576"/>
          </a:xfrm>
          <a:prstGeom prst="rect">
            <a:avLst/>
          </a:prstGeom>
        </p:spPr>
      </p:pic>
      <p:pic>
        <p:nvPicPr>
          <p:cNvPr id="7" name="Picture 6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B0E061B9-5B22-EFB4-24B1-25A1D2887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801" y="1758546"/>
            <a:ext cx="3814511" cy="2799625"/>
          </a:xfrm>
          <a:prstGeom prst="rect">
            <a:avLst/>
          </a:prstGeom>
        </p:spPr>
      </p:pic>
      <p:pic>
        <p:nvPicPr>
          <p:cNvPr id="4" name="Picture 3" descr="A bird on a sign">
            <a:extLst>
              <a:ext uri="{FF2B5EF4-FFF2-40B4-BE49-F238E27FC236}">
                <a16:creationId xmlns:a16="http://schemas.microsoft.com/office/drawing/2014/main" id="{36773F02-AC69-5F7B-D188-E532584B9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2575" b="34803"/>
          <a:stretch/>
        </p:blipFill>
        <p:spPr>
          <a:xfrm>
            <a:off x="7309448" y="149453"/>
            <a:ext cx="1579901" cy="6733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CF45143-FDFC-5DFE-C387-C4DAEB577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4732" y="3621394"/>
            <a:ext cx="925416" cy="9254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C787C-5989-F4A8-AB94-9A6EED8B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7444" y="2143841"/>
            <a:ext cx="3198847" cy="1716000"/>
          </a:xfrm>
        </p:spPr>
        <p:txBody>
          <a:bodyPr>
            <a:noAutofit/>
          </a:bodyPr>
          <a:lstStyle/>
          <a:p>
            <a:r>
              <a:rPr lang="en-US" sz="1200">
                <a:solidFill>
                  <a:srgbClr val="272207"/>
                </a:solidFill>
                <a:cs typeface="Times New Roman"/>
              </a:rPr>
              <a:t>Help patients navigate health care systems, connect to appropriate health care teams</a:t>
            </a:r>
            <a:endParaRPr lang="en-US" sz="1200">
              <a:solidFill>
                <a:srgbClr val="333333"/>
              </a:solidFill>
            </a:endParaRP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Educate patients and families on lifestyle changes, medication adherence, and treatment</a:t>
            </a:r>
            <a:endParaRPr lang="en-US" sz="1200">
              <a:solidFill>
                <a:srgbClr val="333333"/>
              </a:solidFill>
            </a:endParaRP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Track and support patient progress on care plan to improve health outcomes</a:t>
            </a:r>
            <a:endParaRPr lang="en-US" sz="1200">
              <a:solidFill>
                <a:srgbClr val="333333"/>
              </a:solidFill>
              <a:cs typeface="Times New Roman"/>
            </a:endParaRP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Increase </a:t>
            </a:r>
            <a:r>
              <a:rPr lang="en-US" sz="1200" u="sng">
                <a:solidFill>
                  <a:srgbClr val="272207"/>
                </a:solidFill>
                <a:cs typeface="Times New Roman"/>
              </a:rPr>
              <a:t>cultural humility </a:t>
            </a:r>
            <a:r>
              <a:rPr lang="en-US" sz="1200">
                <a:solidFill>
                  <a:srgbClr val="272207"/>
                </a:solidFill>
                <a:cs typeface="Times New Roman"/>
              </a:rPr>
              <a:t>of care team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AE47D-AB18-339A-7878-A711612650C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1328" y="1776321"/>
            <a:ext cx="2541484" cy="411600"/>
          </a:xfrm>
        </p:spPr>
        <p:txBody>
          <a:bodyPr>
            <a:noAutofit/>
          </a:bodyPr>
          <a:lstStyle/>
          <a:p>
            <a:r>
              <a:rPr lang="en-US" sz="1400"/>
              <a:t>Educate &amp; Promote</a:t>
            </a:r>
            <a:br>
              <a:rPr lang="en-US" sz="1400"/>
            </a:br>
            <a:r>
              <a:rPr lang="en-US" sz="1400"/>
              <a:t>Health Maintenance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E37B3-80F7-F286-40D6-6FFCD6F17A5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005497" y="2115416"/>
            <a:ext cx="2905021" cy="1716000"/>
          </a:xfrm>
        </p:spPr>
        <p:txBody>
          <a:bodyPr>
            <a:noAutofit/>
          </a:bodyPr>
          <a:lstStyle/>
          <a:p>
            <a:r>
              <a:rPr lang="en-US" sz="1200">
                <a:solidFill>
                  <a:schemeClr val="bg1">
                    <a:lumMod val="10000"/>
                  </a:schemeClr>
                </a:solidFill>
                <a:cs typeface="Times New Roman"/>
              </a:rPr>
              <a:t>Improve Trust and provide patient support</a:t>
            </a:r>
            <a:endParaRPr lang="en-US" sz="1200">
              <a:solidFill>
                <a:schemeClr val="bg1">
                  <a:lumMod val="10000"/>
                </a:schemeClr>
              </a:solidFill>
              <a:cs typeface="Arial"/>
            </a:endParaRP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Create community-clinical linkages</a:t>
            </a: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Review patients' health concerns</a:t>
            </a: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Review patients' health record</a:t>
            </a:r>
          </a:p>
          <a:p>
            <a:r>
              <a:rPr lang="en-US" sz="1200">
                <a:solidFill>
                  <a:srgbClr val="272207"/>
                </a:solidFill>
                <a:cs typeface="Times New Roman"/>
              </a:rPr>
              <a:t>Set goals to improve conditions, upcoming or past visits/due dates, adhering to care plan</a:t>
            </a:r>
            <a:r>
              <a:rPr lang="en-US" sz="1200">
                <a:solidFill>
                  <a:srgbClr val="272207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1200">
              <a:solidFill>
                <a:srgbClr val="272207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B18EF5-3FFF-1C49-5426-D87D4857F65C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2998517" y="1737177"/>
            <a:ext cx="2672700" cy="411600"/>
          </a:xfrm>
        </p:spPr>
        <p:txBody>
          <a:bodyPr>
            <a:normAutofit/>
          </a:bodyPr>
          <a:lstStyle/>
          <a:p>
            <a:r>
              <a:rPr lang="en-US"/>
              <a:t>Set Goals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A5ED0D-8A61-2701-D4C6-FC732638774B}"/>
              </a:ext>
            </a:extLst>
          </p:cNvPr>
          <p:cNvSpPr>
            <a:spLocks noGrp="1"/>
          </p:cNvSpPr>
          <p:nvPr>
            <p:ph type="body" idx="7"/>
          </p:nvPr>
        </p:nvSpPr>
        <p:spPr>
          <a:xfrm>
            <a:off x="113211" y="2209951"/>
            <a:ext cx="2672700" cy="1716000"/>
          </a:xfrm>
        </p:spPr>
        <p:txBody>
          <a:bodyPr>
            <a:normAutofit lnSpcReduction="10000"/>
          </a:bodyPr>
          <a:lstStyle/>
          <a:p>
            <a:r>
              <a:rPr lang="en-US" sz="1200">
                <a:solidFill>
                  <a:srgbClr val="272207"/>
                </a:solidFill>
              </a:rPr>
              <a:t>Administer SDOH screening tools</a:t>
            </a:r>
          </a:p>
          <a:p>
            <a:r>
              <a:rPr lang="en-US" sz="1200">
                <a:solidFill>
                  <a:srgbClr val="272207"/>
                </a:solidFill>
              </a:rPr>
              <a:t>Connect patients to available resources</a:t>
            </a:r>
          </a:p>
          <a:p>
            <a:r>
              <a:rPr lang="en-US" sz="1200">
                <a:solidFill>
                  <a:srgbClr val="272207"/>
                </a:solidFill>
              </a:rPr>
              <a:t>Document screening results/referrals</a:t>
            </a:r>
          </a:p>
          <a:p>
            <a:r>
              <a:rPr lang="en-US" sz="1200">
                <a:solidFill>
                  <a:srgbClr val="272207"/>
                </a:solidFill>
              </a:rPr>
              <a:t>Follow-up with patients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60212-1B51-002B-EB5F-9FE98150477B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239270" y="1776322"/>
            <a:ext cx="2670600" cy="411600"/>
          </a:xfrm>
        </p:spPr>
        <p:txBody>
          <a:bodyPr/>
          <a:lstStyle/>
          <a:p>
            <a:r>
              <a:rPr lang="en-US"/>
              <a:t>Screen and Assist: </a:t>
            </a:r>
            <a:r>
              <a:rPr lang="en-US" err="1"/>
              <a:t>SDoH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98C4A95-9322-50C7-9AF8-2BC0F1B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CHW Roles</a:t>
            </a:r>
          </a:p>
        </p:txBody>
      </p:sp>
      <p:pic>
        <p:nvPicPr>
          <p:cNvPr id="10" name="Picture 9" descr="A bird on a sign">
            <a:extLst>
              <a:ext uri="{FF2B5EF4-FFF2-40B4-BE49-F238E27FC236}">
                <a16:creationId xmlns:a16="http://schemas.microsoft.com/office/drawing/2014/main" id="{78E1A326-162B-12A4-F519-0C32ABBB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55" b="34600"/>
          <a:stretch/>
        </p:blipFill>
        <p:spPr>
          <a:xfrm>
            <a:off x="7156027" y="205740"/>
            <a:ext cx="1630633" cy="6790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1B9E1C9-3A6E-7C1F-51AA-24BC11787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6496" y="1097434"/>
            <a:ext cx="667272" cy="66727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9D01EE6-E349-E7A7-EF0A-48D45EC8E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745" y="1001922"/>
            <a:ext cx="667272" cy="66727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7B150CB-6B2D-FF1D-B099-54BA91B1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8599" y="1061981"/>
            <a:ext cx="693392" cy="6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E95A3-4DEC-BBF3-86AF-8D3C3C91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891198"/>
            <a:ext cx="8458200" cy="3255600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felt supported and like someone understood what I was going through. It is hard to be in a country where you do not know the language and are unable to connect with certain professionals.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en-US" sz="1800"/>
          </a:p>
          <a:p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She is really good at checking in on me and always remembers our last conversation, even when I don’t I feel listened to.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en-US" sz="1800"/>
          </a:p>
          <a:p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 is great to know that there is someone that was once as confused as I was and is now so educated in many things that I believe I can one day do the same for other people in my community. </a:t>
            </a: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A154E-0C2B-7632-D9E8-74E6FB08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11244"/>
            <a:ext cx="8458200" cy="617100"/>
          </a:xfrm>
        </p:spPr>
        <p:txBody>
          <a:bodyPr/>
          <a:lstStyle/>
          <a:p>
            <a:r>
              <a:rPr lang="en-US"/>
              <a:t>Patient Stories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1E9329B-AE37-8ED1-B92F-7790F730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015" y="205691"/>
            <a:ext cx="1326869" cy="59416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70BE82F-4F10-AB4A-CFBF-42E13834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2606" y="3573087"/>
            <a:ext cx="955431" cy="9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9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D2170-40FF-E873-6923-34D5DDE6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F888F-EA6B-6D3E-29D0-FDEACA4E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4767263"/>
            <a:ext cx="342900" cy="273844"/>
          </a:xfrm>
        </p:spPr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E2736C-2116-E547-89C7-B989CAA495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7B8C74DF-77F2-CF51-1B8C-D8BA12B7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2783CBC-3FD9-24B2-E2B2-94C1048B3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977" y="183988"/>
            <a:ext cx="1326869" cy="594168"/>
          </a:xfrm>
          <a:prstGeom prst="rect">
            <a:avLst/>
          </a:prstGeom>
        </p:spPr>
      </p:pic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B3632A01-A56D-C7D2-A48B-1286AAFD0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413238" y="1043818"/>
            <a:ext cx="8458200" cy="325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Perceptions and uptake of cancer screening in Sub-Saharan African populations are shaped by an interplay of: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1600" b="1"/>
              <a:t>Cultural beliefs</a:t>
            </a:r>
            <a:r>
              <a:rPr lang="en" sz="1600"/>
              <a:t> (religiosity, fatalism, health temporal orientation, acculturation)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600" b="1"/>
              <a:t>Economic barriers</a:t>
            </a:r>
            <a:r>
              <a:rPr lang="en" sz="1600"/>
              <a:t> (insurance coverage, work coverage, childcare coverage)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600" b="1"/>
              <a:t>Healthcare infrastructure limitations</a:t>
            </a:r>
            <a:r>
              <a:rPr lang="en" sz="1600"/>
              <a:t> (access to care in US, (un)availability of testing in US and in country of origin)</a:t>
            </a:r>
            <a:endParaRPr sz="1600"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42900" y="320036"/>
            <a:ext cx="8458200" cy="61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 sz="2000"/>
              <a:t>Screening and Prevention in Immigrant </a:t>
            </a:r>
            <a:br>
              <a:rPr lang="en" sz="2000"/>
            </a:br>
            <a:r>
              <a:rPr lang="en" sz="2000"/>
              <a:t>Communities</a:t>
            </a:r>
            <a:endParaRPr sz="2000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53CF4C17-D04A-384B-F773-4454CE67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06" y="213354"/>
            <a:ext cx="1326869" cy="594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brand Colors">
      <a:dk1>
        <a:srgbClr val="333333"/>
      </a:dk1>
      <a:lt1>
        <a:srgbClr val="F9F5E1"/>
      </a:lt1>
      <a:dk2>
        <a:srgbClr val="006375"/>
      </a:dk2>
      <a:lt2>
        <a:srgbClr val="FFFFFF"/>
      </a:lt2>
      <a:accent1>
        <a:srgbClr val="CB3340"/>
      </a:accent1>
      <a:accent2>
        <a:srgbClr val="006375"/>
      </a:accent2>
      <a:accent3>
        <a:srgbClr val="EE9C38"/>
      </a:accent3>
      <a:accent4>
        <a:srgbClr val="32A79D"/>
      </a:accent4>
      <a:accent5>
        <a:srgbClr val="9F4E85"/>
      </a:accent5>
      <a:accent6>
        <a:srgbClr val="A69D9C"/>
      </a:accent6>
      <a:hlink>
        <a:srgbClr val="54609C"/>
      </a:hlink>
      <a:folHlink>
        <a:srgbClr val="5460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607F4B1425B4A8D5A0621EBBF8CA8" ma:contentTypeVersion="15" ma:contentTypeDescription="Create a new document." ma:contentTypeScope="" ma:versionID="3c3aae3f3fa2a9ddc37617e092135a1c">
  <xsd:schema xmlns:xsd="http://www.w3.org/2001/XMLSchema" xmlns:xs="http://www.w3.org/2001/XMLSchema" xmlns:p="http://schemas.microsoft.com/office/2006/metadata/properties" xmlns:ns2="2ea55e02-e963-4a95-9797-0a9a312cb532" xmlns:ns3="d4f3eb64-9a9e-44d0-b6fb-9b3991eb138b" targetNamespace="http://schemas.microsoft.com/office/2006/metadata/properties" ma:root="true" ma:fieldsID="1f88496db8ec5379eb0e2fbcb9d92b90" ns2:_="" ns3:_="">
    <xsd:import namespace="2ea55e02-e963-4a95-9797-0a9a312cb532"/>
    <xsd:import namespace="d4f3eb64-9a9e-44d0-b6fb-9b3991eb13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55e02-e963-4a95-9797-0a9a312cb5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623440a2-7a11-4fcc-80c9-62159524c34b}" ma:internalName="TaxCatchAll" ma:showField="CatchAllData" ma:web="2ea55e02-e963-4a95-9797-0a9a312cb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3eb64-9a9e-44d0-b6fb-9b3991eb1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07546f-6a10-429a-87f4-b72fca5c2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a55e02-e963-4a95-9797-0a9a312cb532">HTKEPF5YHQCY-1164448980-313331</_dlc_DocId>
    <_dlc_DocIdUrl xmlns="2ea55e02-e963-4a95-9797-0a9a312cb532">
      <Url>https://mainecancerfoundation.sharepoint.com/sites/Shared/_layouts/15/DocIdRedir.aspx?ID=HTKEPF5YHQCY-1164448980-313331</Url>
      <Description>HTKEPF5YHQCY-1164448980-313331</Description>
    </_dlc_DocIdUrl>
    <TaxCatchAll xmlns="2ea55e02-e963-4a95-9797-0a9a312cb532" xsi:nil="true"/>
    <lcf76f155ced4ddcb4097134ff3c332f xmlns="d4f3eb64-9a9e-44d0-b6fb-9b3991eb13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C39A7A-2268-4D27-A7AE-EAB48958E384}"/>
</file>

<file path=customXml/itemProps2.xml><?xml version="1.0" encoding="utf-8"?>
<ds:datastoreItem xmlns:ds="http://schemas.openxmlformats.org/officeDocument/2006/customXml" ds:itemID="{1A18DD18-8024-4B41-BEDB-56857EF5BC72}"/>
</file>

<file path=customXml/itemProps3.xml><?xml version="1.0" encoding="utf-8"?>
<ds:datastoreItem xmlns:ds="http://schemas.openxmlformats.org/officeDocument/2006/customXml" ds:itemID="{852A502A-D0BF-4467-B60F-8678A8C26F1D}"/>
</file>

<file path=customXml/itemProps4.xml><?xml version="1.0" encoding="utf-8"?>
<ds:datastoreItem xmlns:ds="http://schemas.openxmlformats.org/officeDocument/2006/customXml" ds:itemID="{586E7ED2-A6DA-4809-B3D8-F13157EC1155}"/>
</file>

<file path=docMetadata/LabelInfo.xml><?xml version="1.0" encoding="utf-8"?>
<clbl:labelList xmlns:clbl="http://schemas.microsoft.com/office/2020/mipLabelMetadata">
  <clbl:label id="{639e86e3-c6cb-4009-9315-13e2c40ba069}" enabled="1" method="Standard" siteId="{acbd2f92-746c-49e2-8f2b-a3cd9620885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24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Bridging Health Gaps: The Role of Community Health Workers in Cancer Screening for Immigrant Populations</vt:lpstr>
      <vt:lpstr>Disclosures</vt:lpstr>
      <vt:lpstr>Learning Objectives</vt:lpstr>
      <vt:lpstr>The Preventive Medicine Enhancement for Maine  Community Informed Care Initiative</vt:lpstr>
      <vt:lpstr>Community Health Workers</vt:lpstr>
      <vt:lpstr>CHW Roles</vt:lpstr>
      <vt:lpstr>Patient Stories</vt:lpstr>
      <vt:lpstr>PowerPoint Presentation</vt:lpstr>
      <vt:lpstr>Screening and Prevention in Immigrant  Communities</vt:lpstr>
      <vt:lpstr>Strategies for CHWs in Screening and Prevention</vt:lpstr>
      <vt:lpstr>PowerPoint Presentation</vt:lpstr>
      <vt:lpstr>CHW Strategies: Screening</vt:lpstr>
      <vt:lpstr>CHW Strategies: Prevention</vt:lpstr>
      <vt:lpstr>And Scene...</vt:lpstr>
      <vt:lpstr>Role of a CHW Team in Screening and Prevention</vt:lpstr>
      <vt:lpstr>Team Roles: Supervisor, Coordinator,  Clinical Advisor </vt:lpstr>
      <vt:lpstr>CHW Clinical Education</vt:lpstr>
      <vt:lpstr>Medical Care Development (MCD) CHW Training</vt:lpstr>
      <vt:lpstr>Evidence-Based Intervention</vt:lpstr>
      <vt:lpstr>CHWs Role in Cancer Screening</vt:lpstr>
      <vt:lpstr>PowerPoint Presentation</vt:lpstr>
      <vt:lpstr>How to Connect to a CHW</vt:lpstr>
      <vt:lpstr>Questions? Concerns? Compliments?   marin.johnson@mainehealth.org  grace.lapika@mainehealth.org  tobias.nicholson@mainehealth.org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10</cp:revision>
  <dcterms:modified xsi:type="dcterms:W3CDTF">2025-04-28T16:07:43Z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0x010100F22607F4B1425B4A8D5A0621EBBF8CA8</vt:lpwstr>
  </property>
  <property fmtid="{D5CDD505-2E9C-101B-9397-08002B2CF9AE}" pid="3" name="_dlc_DocIdItemGuid">
    <vt:lpwstr>66160930-60dc-490b-a506-6300caf7c329</vt:lpwstr>
  </property>
</Properties>
</file>