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Noto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9451DA-F86B-4FC2-9898-A820078F281F}">
  <a:tblStyle styleId="{BD9451DA-F86B-4FC2-9898-A820078F28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3.xml"/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42" Type="http://schemas.openxmlformats.org/officeDocument/2006/relationships/font" Target="fonts/Roboto-regular.fntdata"/><Relationship Id="rId47" Type="http://schemas.openxmlformats.org/officeDocument/2006/relationships/font" Target="fonts/NotoSans-bold.fntdata"/><Relationship Id="rId34" Type="http://schemas.openxmlformats.org/officeDocument/2006/relationships/slide" Target="slides/slide28.xml"/><Relationship Id="rId21" Type="http://schemas.openxmlformats.org/officeDocument/2006/relationships/slide" Target="slides/slide15.xml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slide" Target="slides/slide34.xml"/><Relationship Id="rId45" Type="http://schemas.openxmlformats.org/officeDocument/2006/relationships/font" Target="fonts/Roboto-boldItalic.fntdata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24" Type="http://schemas.openxmlformats.org/officeDocument/2006/relationships/slide" Target="slides/slide18.xml"/><Relationship Id="rId11" Type="http://schemas.openxmlformats.org/officeDocument/2006/relationships/slide" Target="slides/slide5.xml"/><Relationship Id="rId53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44" Type="http://schemas.openxmlformats.org/officeDocument/2006/relationships/font" Target="fonts/Roboto-italic.fntdata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52" Type="http://schemas.openxmlformats.org/officeDocument/2006/relationships/customXml" Target="../customXml/item3.xml"/><Relationship Id="rId43" Type="http://schemas.openxmlformats.org/officeDocument/2006/relationships/font" Target="fonts/Roboto-bold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NotoSans-italic.fntdata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14" Type="http://schemas.openxmlformats.org/officeDocument/2006/relationships/slide" Target="slides/slide8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presProps" Target="presProps.xml"/><Relationship Id="rId46" Type="http://schemas.openxmlformats.org/officeDocument/2006/relationships/font" Target="fonts/NotoSans-regular.fntdata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5" Type="http://schemas.openxmlformats.org/officeDocument/2006/relationships/slide" Target="slides/slide1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41" Type="http://schemas.openxmlformats.org/officeDocument/2006/relationships/slide" Target="slides/slide35.xml"/><Relationship Id="rId20" Type="http://schemas.openxmlformats.org/officeDocument/2006/relationships/slide" Target="slides/slide14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49" Type="http://schemas.openxmlformats.org/officeDocument/2006/relationships/font" Target="fonts/NotoSans-boldItalic.fntdata"/><Relationship Id="rId36" Type="http://schemas.openxmlformats.org/officeDocument/2006/relationships/slide" Target="slides/slide30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5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sccp.org/Assets/6e8dcdcb-d093-42ef-97cd-70a8c30dbf3e/638641643094670000/asccp-practice-advisory-anal-cancer-screening-final-pdf" TargetMode="External"/><Relationship Id="rId3" Type="http://schemas.openxmlformats.org/officeDocument/2006/relationships/hyperlink" Target="https://www.asccp.org/Assets/6e8dcdcb-d093-42ef-97cd-70a8c30dbf3e/638641643094670000/asccp-practice-advisory-anal-cancer-screening-final-pdf#:~:text=6%20Anal%20cytology%20alone%20is,repeat%20testing%20within%2012%20months." TargetMode="Externa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kff.org/report-section/lgbt-adults-experiences-with-discrimination-and-health-care-disparities-findings/" TargetMode="External"/><Relationship Id="rId3" Type="http://schemas.openxmlformats.org/officeDocument/2006/relationships/hyperlink" Target="https://www.kff.org/health-policy-101-lgbtq-health-policy/?entry=table-of-contents-stigma-amp-discrimination" TargetMode="External"/><Relationship Id="rId4" Type="http://schemas.openxmlformats.org/officeDocument/2006/relationships/hyperlink" Target="https://cancer-network.org/wp-content/uploads/2021/12/genderExpansiveReport-4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afp.org/pubs/afp/issues/2024/0600/gender-affirming-surgery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852d26b3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852d26b3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1a2f139b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1a2f139b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852d26b39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852d26b3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0922137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0922137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852d26b39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852d26b39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852d26b3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852d26b3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85d4d5ec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085d4d5ec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cc5c50d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dcc5c50d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85d4d5ec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85d4d5ec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Parikh U, Mausner E, Chhor CM, Gao Y, Karrington I, Heller SL. Breast Imaging in Transgender Patients: What the Radiologist Should Know. Radiographics. 2020 Jan-Feb;40(1):13-27. doi: 10.1148/rg.2020190044. Epub 2019 Nov 29. PMID: 31782932.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de Blok C J M, Wiepjes C M, Nota N M, van Engelen K, Adank M A, Dreijerink K M A et al. Breast cancer risk in transgender people receiving hormone treatment: nationwide cohort study in the Netherlands BMJ 2019; 365 :l1652 doi:10.1136/bmj.l1652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852d26b3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852d26b3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085d4d5ec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085d4d5ec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9ce77bc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39ce77bc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085d4d5ec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085d4d5ec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Peitzmeier SM, Reisner SL, Harigopal P, Potter J. Female-to-male patients have high prevalence of unsatisfactory Paps compared to non-transgender females: implications for cervical cancer screening. J Gen Intern Med. 2014 May;29(5):778-84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Reisner SL, Deutsch MB, Peitzmeier SM, White Hughto JM, Cavanaugh TP, Pardee DJ, McLean SA, Panther LA, Gelman M, Mimiaga MJ, Potter JE. Test performance and acceptability of self- versus provider-collected swabs for high-risk HPV DNA testing in female-to-male trans masculine patients. PLoS One. 2018 Mar 14;13(3):e0190172. doi: 10.1371/journal.pone.0190172. PMID: 29538411; PMCID: PMC5851532.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Peitzmeier SM, Khullar K, Reisner SL, Potter J. Pap test use is lower among female-to-male patients than non-transgender women. Am J Prev Med. 2014;47(6):808-812. doi:10.1016/j.amepre.2014.07.031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85d4d5ec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085d4d5ec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https://www.cdc.gov/hpv/hcp/schedules-recommendations.html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852d26b3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852d26b3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11a2f139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11a2f139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Frances W. Grimstad, Kylie G. Fowler, Erika P. New, Cecile A. Ferrando, Robert R. Pollard, Graham Chapman, Veronica Gomez-Lobo, Meredith Gray, Uterine pathology in transmasculine persons on testosterone: a retrospective multicenter case series, American Journal of Obstetrics and Gynecology, Volume 220, Issue 3, 2019, Pages 257.e1-257.e7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Grynberg M, Fanchin R, Dubost G, Colau J-C, Brémont-Weil C, Frydman R, et al. Histology of genital tract and breast tissue after long-term testosterone administration in a female-to-male transsexual population. Reprod Biomed Online. 2010 Apr;20(4):553-8.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Frances W. Grimstad, Kylie G. Fowler, Erika P. New, Cecile A. Ferrando, Robert R. Pollard, Graham Chapman, Meredith Gray, Veronica Gomez Lobo, Ovarian Histopathology in Transmasculine Persons on Testosterone: A Multicenter Case Series, The Journal of Sexual Medicine, Volume 17, Issue 9, 2020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852d26b39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0852d26b3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1a2f139b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11a2f139b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Trum HW, Hoebeke P, Gooren LJ. Sex reassignment of transsexual people from a gynecologist's and urologist's perspective.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Acta Obstet Gynecol Scand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2015;94(6):563-567. doi:10.1111/aogs.12618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11a188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11a188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Drinane, J.J., Santucci, R.A. (2021). Surgical Anatomy: Vaginoplasty. In: Nikolavsky, D., Blakely, S.A. (eds) Urological Care for the Transgender Patient. Springer, Cham. https://doi.org/10.1007/978-3-030-18533-6_6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852d26b3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852d26b3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11a2f139b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11a2f139b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852d26b3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852d26b3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0852d26b39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0852d26b39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085d4d5ec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085d4d5ec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85d4d5ec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085d4d5ec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Stier EA, Clarke MA, Deshmukh AA, et al. International Anal Neoplasia Society's consensus guidelines for anal cancer screening. Int J Cancer. 2024;154(10):1694-1702. doi:10.1002/ijc.34850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https://www.asccp.org/Assets/6e8dcdcb-d093-42ef-97cd-70a8c30dbf3e/638641643094670000/asccp-practice-advisory-anal-cancer-screening-final-pdf</a:t>
            </a:r>
            <a:r>
              <a:rPr lang="en"/>
              <a:t> </a:t>
            </a:r>
            <a:endParaRPr>
              <a:uFill>
                <a:noFill/>
              </a:uFill>
              <a:hlinkClick r:id="rId3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39ce77bcd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39ce77bcd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Centers for Disease Control and Prevention (CDC). Human papillomavirus disease. HIV Clinical Guidelines: Adult and Adolescent Opportunistic Infections. Accessed February 5, 2025. Available from: https://clinicalinfo.hiv.gov/en/guidelines/hiv-clinical-guidelines-adult-and-adolescent-opportunistic-infections/human?view=full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185d67796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185d67796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185d67796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185d67796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85d4d5ec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85d4d5ec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2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Reisner SL, Pardo ST, Gamarel KE, White Hughto JM, Pardee DJ, Keo-Meier CL. Substance Use to Cope with Stigma in Healthcare Among U.S. Female-to-Male Trans Masculine Adults. </a:t>
            </a:r>
            <a:r>
              <a:rPr i="1" lang="en" sz="12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LGBT Health</a:t>
            </a:r>
            <a:r>
              <a:rPr lang="en" sz="1200">
                <a:solidFill>
                  <a:srgbClr val="21212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. 2015;2(4):324-332. doi:10.1089/lgbt.2015.0001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Leone AG, Trapani D, Schabath MB, et al. Cancer in Transgender and Gender-Diverse Persons: A Review. JAMA Oncol. 2023;9(4):556-563. doi:10.1001/jamaoncol.2022.7173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Buchting, F. O., Emory, K. T., Kim, Y., Fagan, P., Vera, L. E., &amp; Emery, S. (2017). Transgender use of cigarettes, cigars, and e-cigarettes in a national study. American journal of preventive medicine, 53(1), e1-e7.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Huang AK, Hoatson T, Chakraborty P, et al. Disparities in cancer incidence by sexual orientation. Cancer. 2024; 1-9. doi:10.1002/cncr.35356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Parikh U, Mausner E, Chhor CM, Gao Y, Karrington I, Heller SL. Breast Imaging in Transgender Patients: What the Radiologist Should Know. Radiographics. 2020;40(1):13-27. doi:10.1148/rg.2020190044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5d4d5ec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85d4d5ec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852d26b3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852d26b3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https://www.kff.org/report-section/lgbt-adults-experiences-with-discrimination-and-health-care-disparities-findings/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Jaffee KD, Shires DA, Stroumsa D. Discrimination and Delayed Health Care Among Transgender Women and Men: Implications for Improving Medical Education and Health Care Delivery. Med Care. 2016;54(11):1010-1016. doi:10.1097/MLR.0000000000000583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James, S.E., Herman, J.L., Durso, L.E., &amp; Heng-Lehtinen, R. (2024). Early Insights: A Report of the 2022 U.S. Transgender Survey. National Center for Transgender Equality, Washington, DC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https://www.kff.org/health-policy-101-lgbtq-health-policy/?entry=table-of-contents-stigma-amp-discrimination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https://cancer-network.org/wp-content/uploads/2021/12/genderExpansiveReport-4.pdf</a:t>
            </a:r>
            <a:r>
              <a:rPr lang="en"/>
              <a:t> </a:t>
            </a:r>
            <a:endParaRPr/>
          </a:p>
          <a:p>
            <a:pPr indent="-298450" lvl="0" marL="45720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Polek, C., &amp; Hardie, T. (2010, May). Lesbian women and knowledge about human papillomavirus. In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Oncology Nursing Forum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(Vol. 37, No. 3).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AutoNum type="arabicPeriod"/>
            </a:pPr>
            <a:r>
              <a:rPr lang="en">
                <a:solidFill>
                  <a:schemeClr val="dk1"/>
                </a:solidFill>
              </a:rPr>
              <a:t>Haviland KS, Swette S, Kelechi T, Mueller M. Barriers and Facilitators to Cancer Screening Among LGBTQ Individuals With Cancer. Oncol Nurs Forum. 2020;47(1):44-55. doi:10.1188/20.ONF.44-55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92100" lvl="0" marL="45720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AutoNum type="arabicPeriod"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Butame, S. A., Lawler, S., Hicks, J. T., Wilkerson, J. M., Hwang, L. Y., Baraniuk, S., ... &amp; Nyitray, A. G. (2017). A qualitative investigation among men who have sex with men on the acceptability of performing a self-or partner anal exam to screen for anal cancer.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Cancer Causes &amp; Control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28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1157-1166.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fd0e5240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fd0e5240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1Istl AC, Lawton S, Kamaraju S, Stolley M, Petroll AE, Cortina CS. Tumors, Treatments, and Trust: Cancer Characteristics, Outcomes, and Screening Uptake in Transgender and Gender-Diverse Patients.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Ann Surg Oncol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2024;31(9):5560-5569. doi:10.1245/s10434-024-15319-4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2Kiran T, Davie S, Singh D, et al. Cancer screening rates among transgender adults: Cross-sectional analysis of primary care data.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 Fam Physician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2019;65(1):e30-e37.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3Oladeru OT, Ma SJ, Miccio JA, et al. Breast and Cervical Cancer Screening Disparities in Transgender People.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 J Clin Oncol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2022;45(3):116-121. doi:10.1097/COC.0000000000000893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4Stowell JT, Parikh Y, Tilson K, Narayan AK. Lung Cancer Screening Eligibility and Utilization Among Transgender Patients: An Analysis of the 2017-2018 United States Behavioral Risk Factor Surveillance System Survey.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Nicotine Tob Res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2020;22(12):2164-2169. doi:10.1093/ntr/ntaa127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5Kalavacherla S, Riviere P, Kalavacherla S, Anger JT, Murphy JD, Rose BS. Prostate Cancer Screening Uptake in Transgender Women.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JAMA Netw Open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2024;7(2):e2356088. Published 2024 Feb 5. doi:10.1001/jamanetworkopen.2023.56088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6Stephens A, Morrison C, Lutchka J, et al. Prostate Cancer Screening and Diagnoses in the Transfeminine Population.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Urology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2025;197:80-87. doi:10.1016/j.urology.2024.11.029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7Sabatino SA, Thompson TD, White MC, et al. Cancer Screening Test Use-U.S., 2019.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 J Prev Med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2022;63(3):431-439. doi:10.1016/j.amepre.2022.02.018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8Shapiro JA, Soman AV, Berkowitz Z, et al. Screening for Colorectal Cancer in the United States: Correlates and Time Trends by Type of Test. </a:t>
            </a:r>
            <a:r>
              <a:rPr i="1"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Cancer Epidemiol Biomarkers Prev</a:t>
            </a:r>
            <a:r>
              <a:rPr lang="en" sz="1200">
                <a:solidFill>
                  <a:srgbClr val="21212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2021;30(8):1554-1565. doi:10.1158/1055-9965.EPI-20-1809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852d26b39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852d26b39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852d26b3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852d26b3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https://www.aafp.org/pubs/afp/issues/2024/0600/gender-affirming-surgery.html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90841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sentation Date Placeholder on Title Slide Page" id="15" name="Google Shape;15;p2"/>
          <p:cNvSpPr txBox="1"/>
          <p:nvPr>
            <p:ph idx="1" type="body"/>
          </p:nvPr>
        </p:nvSpPr>
        <p:spPr>
          <a:xfrm>
            <a:off x="1843789" y="3331230"/>
            <a:ext cx="6957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Presentation Subtitle Placeholder on Title Slide Page" id="16" name="Google Shape;16;p2"/>
          <p:cNvSpPr txBox="1"/>
          <p:nvPr>
            <p:ph idx="2" type="subTitle"/>
          </p:nvPr>
        </p:nvSpPr>
        <p:spPr>
          <a:xfrm>
            <a:off x="1843789" y="2919750"/>
            <a:ext cx="6957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descr="Presentation Title Placeholder on Title Slide Page" id="17" name="Google Shape;17;p2"/>
          <p:cNvSpPr txBox="1"/>
          <p:nvPr>
            <p:ph type="ctrTitle"/>
          </p:nvPr>
        </p:nvSpPr>
        <p:spPr>
          <a:xfrm>
            <a:off x="1843789" y="1891050"/>
            <a:ext cx="6957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Noto Sans"/>
              <a:buNone/>
              <a:defRPr sz="33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MaineHealth logo in the upper right of page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699" y="363649"/>
            <a:ext cx="2057402" cy="26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3" type="body"/>
          </p:nvPr>
        </p:nvSpPr>
        <p:spPr>
          <a:xfrm>
            <a:off x="1843788" y="4457699"/>
            <a:ext cx="69573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/ Footer Slide">
  <p:cSld name="Blank w/ Footer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showMasterSp="0">
  <p:cSld name="Blank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or End Slide ">
  <p:cSld name="Breaker or End Slide 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908414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descr="Breaker title placeholder on Breaker page" id="90" name="Google Shape;90;p13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Noto Sans"/>
              <a:buNone/>
              <a:defRPr sz="33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Slide">
  <p:cSld name="1 Column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opy Placeholder on 1 Column Slide Page" id="21" name="Google Shape;21;p3"/>
          <p:cNvSpPr txBox="1"/>
          <p:nvPr>
            <p:ph idx="1" type="body"/>
          </p:nvPr>
        </p:nvSpPr>
        <p:spPr>
          <a:xfrm>
            <a:off x="342901" y="1046748"/>
            <a:ext cx="84582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Title Placeholder on 1 Column Slide Page" id="22" name="Google Shape;22;p3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oumn Comparison Slide">
  <p:cSld name="2 Coloumn Comparison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opy Column 2 Placeholder on 2 Column Comparison Slide Page" id="25" name="Google Shape;25;p4"/>
          <p:cNvSpPr txBox="1"/>
          <p:nvPr>
            <p:ph idx="1" type="body"/>
          </p:nvPr>
        </p:nvSpPr>
        <p:spPr>
          <a:xfrm>
            <a:off x="4674870" y="1461578"/>
            <a:ext cx="4125000" cy="28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Column 2 Placeholder on 2 Column Comparison Slide Page" id="26" name="Google Shape;26;p4"/>
          <p:cNvSpPr txBox="1"/>
          <p:nvPr>
            <p:ph idx="2" type="body"/>
          </p:nvPr>
        </p:nvSpPr>
        <p:spPr>
          <a:xfrm>
            <a:off x="4674870" y="1054082"/>
            <a:ext cx="41250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Copy Column 1 Placeholder on 2 Column Comparison Slide Page" id="27" name="Google Shape;27;p4"/>
          <p:cNvSpPr txBox="1"/>
          <p:nvPr>
            <p:ph idx="3" type="body"/>
          </p:nvPr>
        </p:nvSpPr>
        <p:spPr>
          <a:xfrm>
            <a:off x="342900" y="1463281"/>
            <a:ext cx="4125000" cy="28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  <a:defRPr b="0" sz="14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Column 1 Placeholder on 2 Column Comparison Slide Page" id="28" name="Google Shape;28;p4"/>
          <p:cNvSpPr txBox="1"/>
          <p:nvPr>
            <p:ph idx="4" type="body"/>
          </p:nvPr>
        </p:nvSpPr>
        <p:spPr>
          <a:xfrm>
            <a:off x="342900" y="1054082"/>
            <a:ext cx="4125000" cy="4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descr="Title Placeholder on 2 Column Comparison Slide Page" id="29" name="Google Shape;29;p4"/>
          <p:cNvSpPr txBox="1"/>
          <p:nvPr>
            <p:ph type="title"/>
          </p:nvPr>
        </p:nvSpPr>
        <p:spPr>
          <a:xfrm>
            <a:off x="344043" y="205740"/>
            <a:ext cx="84558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oumn Slide">
  <p:cSld name="2 Coloumn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Column 2 Copy Placeholder on 1 Column Slide Page" id="32" name="Google Shape;32;p5"/>
          <p:cNvSpPr txBox="1"/>
          <p:nvPr>
            <p:ph idx="1" type="body"/>
          </p:nvPr>
        </p:nvSpPr>
        <p:spPr>
          <a:xfrm>
            <a:off x="4674869" y="1046747"/>
            <a:ext cx="41262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Column 1 Copy Placeholder on 1 Column Slide Page" id="33" name="Google Shape;33;p5"/>
          <p:cNvSpPr txBox="1"/>
          <p:nvPr>
            <p:ph idx="2" type="body"/>
          </p:nvPr>
        </p:nvSpPr>
        <p:spPr>
          <a:xfrm>
            <a:off x="342899" y="1046747"/>
            <a:ext cx="41262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Title Placeholder on 2 Column Slide Page" id="34" name="Google Shape;34;p5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Cream Header Slide">
  <p:cSld name="3 Column Cream Header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1"/>
            <a:ext cx="9144000" cy="105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descr="Copy placeholder column 3 on 3 Column Cream Header Slide" id="38" name="Google Shape;38;p6"/>
          <p:cNvSpPr txBox="1"/>
          <p:nvPr>
            <p:ph idx="1" type="body"/>
          </p:nvPr>
        </p:nvSpPr>
        <p:spPr>
          <a:xfrm>
            <a:off x="6126241" y="2588348"/>
            <a:ext cx="26727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3 on 3 Column Cream Header Slide" id="39" name="Google Shape;39;p6"/>
          <p:cNvSpPr txBox="1"/>
          <p:nvPr>
            <p:ph idx="2" type="body"/>
          </p:nvPr>
        </p:nvSpPr>
        <p:spPr>
          <a:xfrm>
            <a:off x="6130528" y="2176869"/>
            <a:ext cx="2670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Icon placeholder column 3 on 3 Column Cream Header Slide" id="40" name="Google Shape;40;p6"/>
          <p:cNvSpPr/>
          <p:nvPr>
            <p:ph idx="3" type="pic"/>
          </p:nvPr>
        </p:nvSpPr>
        <p:spPr>
          <a:xfrm>
            <a:off x="7122913" y="1290014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descr="Copy placeholder column 2 on 3 Column Cream Header Slide" id="41" name="Google Shape;41;p6"/>
          <p:cNvSpPr txBox="1"/>
          <p:nvPr>
            <p:ph idx="4" type="body"/>
          </p:nvPr>
        </p:nvSpPr>
        <p:spPr>
          <a:xfrm>
            <a:off x="3235688" y="2588348"/>
            <a:ext cx="26727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2 on 3 Column Cream Header Slide" id="42" name="Google Shape;42;p6"/>
          <p:cNvSpPr txBox="1"/>
          <p:nvPr>
            <p:ph idx="5" type="body"/>
          </p:nvPr>
        </p:nvSpPr>
        <p:spPr>
          <a:xfrm>
            <a:off x="3236536" y="2176869"/>
            <a:ext cx="2672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Icon placeholder column 2 on 3 Column Cream Header Slide" id="43" name="Google Shape;43;p6"/>
          <p:cNvSpPr/>
          <p:nvPr>
            <p:ph idx="6" type="pic"/>
          </p:nvPr>
        </p:nvSpPr>
        <p:spPr>
          <a:xfrm>
            <a:off x="4229948" y="1290014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descr="Copy placeholder column 1 on 3 Column Cream Header Slide" id="44" name="Google Shape;44;p6"/>
          <p:cNvSpPr txBox="1"/>
          <p:nvPr>
            <p:ph idx="7" type="body"/>
          </p:nvPr>
        </p:nvSpPr>
        <p:spPr>
          <a:xfrm>
            <a:off x="341696" y="2588348"/>
            <a:ext cx="26727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1 on 3 Column Cream Header Slide" id="45" name="Google Shape;45;p6"/>
          <p:cNvSpPr txBox="1"/>
          <p:nvPr>
            <p:ph idx="8" type="body"/>
          </p:nvPr>
        </p:nvSpPr>
        <p:spPr>
          <a:xfrm>
            <a:off x="344774" y="2176869"/>
            <a:ext cx="2670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Icon placeholder column 1 on 3 Column Cream Header Slide" id="46" name="Google Shape;46;p6"/>
          <p:cNvSpPr/>
          <p:nvPr>
            <p:ph idx="9" type="pic"/>
          </p:nvPr>
        </p:nvSpPr>
        <p:spPr>
          <a:xfrm>
            <a:off x="1337159" y="1265380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descr="Title Placeholder on 3 Column Cream Header Slide" id="47" name="Google Shape;47;p6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End Slide">
  <p:cSld name="Logo End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descr="MaineHealth logo centered on page by itself" id="51" name="Google Shape;5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28875" y="2292119"/>
            <a:ext cx="4286253" cy="55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am Left Column Slide">
  <p:cSld name="Cream Left Column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0" y="0"/>
            <a:ext cx="3356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0" y="4714412"/>
            <a:ext cx="1714502" cy="223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8"/>
          <p:cNvCxnSpPr/>
          <p:nvPr/>
        </p:nvCxnSpPr>
        <p:spPr>
          <a:xfrm>
            <a:off x="342900" y="4509821"/>
            <a:ext cx="3013200" cy="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descr="Copy Placeholder Column 2 Cream Left Column Slide Page" id="56" name="Google Shape;56;p8"/>
          <p:cNvSpPr txBox="1"/>
          <p:nvPr>
            <p:ph idx="1" type="body"/>
          </p:nvPr>
        </p:nvSpPr>
        <p:spPr>
          <a:xfrm>
            <a:off x="3698915" y="211430"/>
            <a:ext cx="5102100" cy="40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238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descr="Copy Placeholder Column 1 on Cream Left Column Slide Page" id="57" name="Google Shape;57;p8"/>
          <p:cNvSpPr txBox="1"/>
          <p:nvPr>
            <p:ph idx="2" type="body"/>
          </p:nvPr>
        </p:nvSpPr>
        <p:spPr>
          <a:xfrm>
            <a:off x="342899" y="1059104"/>
            <a:ext cx="2667900" cy="3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  <a:defRPr b="0" sz="1400"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Title Placeholder on Cream Left Column Slide Page" id="58" name="Google Shape;58;p8"/>
          <p:cNvSpPr txBox="1"/>
          <p:nvPr>
            <p:ph type="title"/>
          </p:nvPr>
        </p:nvSpPr>
        <p:spPr>
          <a:xfrm>
            <a:off x="342900" y="211430"/>
            <a:ext cx="26679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ream Header Slide">
  <p:cSld name="2 Column Cream Header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1"/>
            <a:ext cx="91440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descr="Copy Placeholder Column 2 on 2 Column Cream Header Slide" id="62" name="Google Shape;62;p9"/>
          <p:cNvSpPr txBox="1"/>
          <p:nvPr>
            <p:ph idx="1" type="body"/>
          </p:nvPr>
        </p:nvSpPr>
        <p:spPr>
          <a:xfrm>
            <a:off x="4672586" y="1686322"/>
            <a:ext cx="4125000" cy="26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2 on 2 Column Cream Header Slide" id="63" name="Google Shape;63;p9"/>
          <p:cNvSpPr txBox="1"/>
          <p:nvPr>
            <p:ph idx="2" type="body"/>
          </p:nvPr>
        </p:nvSpPr>
        <p:spPr>
          <a:xfrm>
            <a:off x="4673316" y="1265819"/>
            <a:ext cx="4126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Copy Placeholder Column 1 on 2 Column Cream Header Slide" id="64" name="Google Shape;64;p9"/>
          <p:cNvSpPr txBox="1"/>
          <p:nvPr>
            <p:ph idx="3" type="body"/>
          </p:nvPr>
        </p:nvSpPr>
        <p:spPr>
          <a:xfrm>
            <a:off x="344043" y="1691033"/>
            <a:ext cx="4125000" cy="26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1 on 2 Column Cream Header Slide" id="65" name="Google Shape;65;p9"/>
          <p:cNvSpPr txBox="1"/>
          <p:nvPr>
            <p:ph idx="4" type="body"/>
          </p:nvPr>
        </p:nvSpPr>
        <p:spPr>
          <a:xfrm>
            <a:off x="344774" y="1270531"/>
            <a:ext cx="4124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Title Placeholder on 2 Column Cream Header Slide" id="66" name="Google Shape;66;p9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ream Header Slide">
  <p:cSld name="4 Column Cream Header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1"/>
            <a:ext cx="9144000" cy="105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accen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descr="Copy Placeholder column 4 on 4 Column Cream Header Slide" id="70" name="Google Shape;70;p10"/>
          <p:cNvSpPr txBox="1"/>
          <p:nvPr>
            <p:ph idx="1" type="body"/>
          </p:nvPr>
        </p:nvSpPr>
        <p:spPr>
          <a:xfrm>
            <a:off x="6846104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4 on 4 Column Cream Header Slide" id="71" name="Google Shape;71;p10"/>
          <p:cNvSpPr txBox="1"/>
          <p:nvPr>
            <p:ph idx="2" type="body"/>
          </p:nvPr>
        </p:nvSpPr>
        <p:spPr>
          <a:xfrm>
            <a:off x="6846104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Icon Placeholder column 4 on 4 Column Cream Header Slide" id="72" name="Google Shape;72;p10"/>
          <p:cNvSpPr/>
          <p:nvPr>
            <p:ph idx="3" type="pic"/>
          </p:nvPr>
        </p:nvSpPr>
        <p:spPr>
          <a:xfrm>
            <a:off x="7549049" y="1268423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descr="Copy Placeholder column 3 on 4 Column Cream Header Slide" id="73" name="Google Shape;73;p10"/>
          <p:cNvSpPr txBox="1"/>
          <p:nvPr>
            <p:ph idx="4" type="body"/>
          </p:nvPr>
        </p:nvSpPr>
        <p:spPr>
          <a:xfrm>
            <a:off x="4678525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3 on 4 Column Cream Header Slide" id="74" name="Google Shape;74;p10"/>
          <p:cNvSpPr txBox="1"/>
          <p:nvPr>
            <p:ph idx="5" type="body"/>
          </p:nvPr>
        </p:nvSpPr>
        <p:spPr>
          <a:xfrm>
            <a:off x="4678525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Icon Placeholder column 3 on 4 Column Cream Header Slide" id="75" name="Google Shape;75;p10"/>
          <p:cNvSpPr/>
          <p:nvPr>
            <p:ph idx="6" type="pic"/>
          </p:nvPr>
        </p:nvSpPr>
        <p:spPr>
          <a:xfrm>
            <a:off x="5381471" y="1267937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descr="Copy Placeholder column 2 on 4 Column Cream Header Slide" id="76" name="Google Shape;76;p10"/>
          <p:cNvSpPr txBox="1"/>
          <p:nvPr>
            <p:ph idx="7" type="body"/>
          </p:nvPr>
        </p:nvSpPr>
        <p:spPr>
          <a:xfrm>
            <a:off x="2510947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2 on 4 Column Cream Header Slide" id="77" name="Google Shape;77;p10"/>
          <p:cNvSpPr txBox="1"/>
          <p:nvPr>
            <p:ph idx="8" type="body"/>
          </p:nvPr>
        </p:nvSpPr>
        <p:spPr>
          <a:xfrm>
            <a:off x="2510947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Icon Placeholder column 2 on 4 Column Cream Header Slide" id="78" name="Google Shape;78;p10"/>
          <p:cNvSpPr/>
          <p:nvPr>
            <p:ph idx="9" type="pic"/>
          </p:nvPr>
        </p:nvSpPr>
        <p:spPr>
          <a:xfrm>
            <a:off x="3213892" y="1267937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descr="Copy Placeholder column 1 on 4 Column Cream Header Slide" id="79" name="Google Shape;79;p10"/>
          <p:cNvSpPr txBox="1"/>
          <p:nvPr>
            <p:ph idx="13" type="body"/>
          </p:nvPr>
        </p:nvSpPr>
        <p:spPr>
          <a:xfrm>
            <a:off x="341696" y="2588348"/>
            <a:ext cx="1954500" cy="1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Subtitle Placeholder column 1 on 4 Column Cream Header Slide" id="80" name="Google Shape;80;p10"/>
          <p:cNvSpPr txBox="1"/>
          <p:nvPr>
            <p:ph idx="14" type="body"/>
          </p:nvPr>
        </p:nvSpPr>
        <p:spPr>
          <a:xfrm>
            <a:off x="343368" y="2165988"/>
            <a:ext cx="1954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-"/>
              <a:defRPr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  <a:defRPr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descr="Icon Placeholder column 1 on 4 Column Cream Header Slide" id="81" name="Google Shape;81;p10"/>
          <p:cNvSpPr/>
          <p:nvPr>
            <p:ph idx="15" type="pic"/>
          </p:nvPr>
        </p:nvSpPr>
        <p:spPr>
          <a:xfrm>
            <a:off x="1046313" y="1267937"/>
            <a:ext cx="685800" cy="685800"/>
          </a:xfrm>
          <a:prstGeom prst="rect">
            <a:avLst/>
          </a:prstGeom>
          <a:noFill/>
          <a:ln>
            <a:noFill/>
          </a:ln>
        </p:spPr>
      </p:sp>
      <p:sp>
        <p:nvSpPr>
          <p:cNvPr descr="Title Placeholder on 4 Column Cream Header Slide" id="82" name="Google Shape;82;p10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871021" y="4782437"/>
            <a:ext cx="4457705" cy="15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0" y="4714412"/>
            <a:ext cx="1714502" cy="2237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8;p1"/>
          <p:cNvCxnSpPr/>
          <p:nvPr/>
        </p:nvCxnSpPr>
        <p:spPr>
          <a:xfrm>
            <a:off x="342900" y="4509821"/>
            <a:ext cx="8458200" cy="0"/>
          </a:xfrm>
          <a:prstGeom prst="straightConnector1">
            <a:avLst/>
          </a:prstGeom>
          <a:noFill/>
          <a:ln cap="rnd" cmpd="sng" w="127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descr="Master Slide Copy Placeholder" id="9" name="Google Shape;9;p1"/>
          <p:cNvSpPr txBox="1"/>
          <p:nvPr>
            <p:ph idx="1" type="body"/>
          </p:nvPr>
        </p:nvSpPr>
        <p:spPr>
          <a:xfrm>
            <a:off x="342901" y="1046747"/>
            <a:ext cx="8458200" cy="3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◦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-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▪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TR"/>
              <a:buChar char="▫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descr="Master Slide Title Placeholder" id="10" name="Google Shape;10;p1"/>
          <p:cNvSpPr txBox="1"/>
          <p:nvPr>
            <p:ph type="title"/>
          </p:nvPr>
        </p:nvSpPr>
        <p:spPr>
          <a:xfrm>
            <a:off x="342900" y="205384"/>
            <a:ext cx="84582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"/>
              <a:buNone/>
              <a:defRPr b="1" i="0" sz="24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58200" y="4767263"/>
            <a:ext cx="3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900" u="none" cap="none" strike="noStrike">
                <a:solidFill>
                  <a:schemeClr val="accent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tobias.nicholson@mainehealth.org" TargetMode="External"/><Relationship Id="rId4" Type="http://schemas.openxmlformats.org/officeDocument/2006/relationships/hyperlink" Target="mailto:jdaigle@greaterportlandhealth.org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1843789" y="189105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LGBTQ+ Affirming Cancer Screening in Primary Care</a:t>
            </a:r>
            <a:endParaRPr/>
          </a:p>
        </p:txBody>
      </p:sp>
      <p:sp>
        <p:nvSpPr>
          <p:cNvPr id="100" name="Google Shape;100;p15"/>
          <p:cNvSpPr txBox="1"/>
          <p:nvPr>
            <p:ph idx="2" type="subTitle"/>
          </p:nvPr>
        </p:nvSpPr>
        <p:spPr>
          <a:xfrm>
            <a:off x="1843789" y="2919750"/>
            <a:ext cx="69573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Maine's Impact Cancer Network's 2025 Cancer Conference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1843789" y="3331230"/>
            <a:ext cx="69573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May 1, 2025</a:t>
            </a:r>
            <a:endParaRPr/>
          </a:p>
        </p:txBody>
      </p:sp>
      <p:sp>
        <p:nvSpPr>
          <p:cNvPr id="102" name="Google Shape;102;p15"/>
          <p:cNvSpPr txBox="1"/>
          <p:nvPr>
            <p:ph idx="3" type="body"/>
          </p:nvPr>
        </p:nvSpPr>
        <p:spPr>
          <a:xfrm>
            <a:off x="1843788" y="4457699"/>
            <a:ext cx="6957300" cy="342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523"/>
              <a:buNone/>
            </a:pPr>
            <a:r>
              <a:rPr lang="en" sz="1100"/>
              <a:t>Jennifer Daigle (she/her), APRN-CNP</a:t>
            </a:r>
            <a:r>
              <a:rPr lang="en" sz="1100"/>
              <a:t> | Clinical Program Coordinator </a:t>
            </a:r>
            <a:r>
              <a:rPr lang="en" sz="1100"/>
              <a:t>| </a:t>
            </a:r>
            <a:r>
              <a:rPr lang="en" sz="1100"/>
              <a:t>Greater Portland Health</a:t>
            </a:r>
            <a:endParaRPr sz="1100"/>
          </a:p>
          <a:p>
            <a:pPr indent="0" lvl="0" marL="0" rtl="0" algn="r">
              <a:lnSpc>
                <a:spcPct val="80000"/>
              </a:lnSpc>
              <a:spcBef>
                <a:spcPts val="800"/>
              </a:spcBef>
              <a:spcAft>
                <a:spcPts val="500"/>
              </a:spcAft>
              <a:buSzPts val="523"/>
              <a:buNone/>
            </a:pPr>
            <a:r>
              <a:rPr lang="en" sz="1100"/>
              <a:t>Tobias Nicholson (he/him), MD, ScM | Leadership in </a:t>
            </a:r>
            <a:r>
              <a:rPr lang="en" sz="1100"/>
              <a:t>Preventive</a:t>
            </a:r>
            <a:r>
              <a:rPr lang="en" sz="1100"/>
              <a:t> Medicine Fellow </a:t>
            </a:r>
            <a:r>
              <a:rPr lang="en" sz="1100"/>
              <a:t>| </a:t>
            </a:r>
            <a:r>
              <a:rPr lang="en" sz="1100"/>
              <a:t>MaineHealth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 Inventory in Epic at MaineHealth</a:t>
            </a:r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4028"/>
            <a:ext cx="8839202" cy="159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60312"/>
            <a:ext cx="682942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idx="4294967295" type="ctrTitle"/>
          </p:nvPr>
        </p:nvSpPr>
        <p:spPr>
          <a:xfrm>
            <a:off x="1771800" y="2057400"/>
            <a:ext cx="56004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Screen it if you</a:t>
            </a:r>
            <a:r>
              <a:rPr lang="en" sz="3900"/>
              <a:t> got it!</a:t>
            </a:r>
            <a:endParaRPr sz="3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 title="MICN - LGBTQIA Trifold_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950" y="152400"/>
            <a:ext cx="626005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 title="MICN - LGBTQIA Trifold_1.png"/>
          <p:cNvPicPr preferRelativeResize="0"/>
          <p:nvPr/>
        </p:nvPicPr>
        <p:blipFill rotWithShape="1">
          <a:blip r:embed="rId4">
            <a:alphaModFix/>
          </a:blip>
          <a:srcRect b="0" l="67401" r="0" t="0"/>
          <a:stretch/>
        </p:blipFill>
        <p:spPr>
          <a:xfrm>
            <a:off x="476250" y="152400"/>
            <a:ext cx="20407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717275" y="1260452"/>
            <a:ext cx="5102100" cy="262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There are an abundance of expert opinions and </a:t>
            </a:r>
            <a:r>
              <a:rPr lang="en" sz="2000"/>
              <a:t>society</a:t>
            </a:r>
            <a:r>
              <a:rPr lang="en" sz="2000"/>
              <a:t> guidelines.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This can make counseling patients difficult for primary care providers!</a:t>
            </a:r>
            <a:endParaRPr sz="2000"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 sz="2000"/>
              <a:t>This is also true for our cis-gender patients, but providers feel more comfortable discussing, in general</a:t>
            </a:r>
            <a:endParaRPr sz="2000"/>
          </a:p>
        </p:txBody>
      </p:sp>
      <p:sp>
        <p:nvSpPr>
          <p:cNvPr id="190" name="Google Shape;190;p27"/>
          <p:cNvSpPr txBox="1"/>
          <p:nvPr>
            <p:ph type="title"/>
          </p:nvPr>
        </p:nvSpPr>
        <p:spPr>
          <a:xfrm>
            <a:off x="324550" y="1948430"/>
            <a:ext cx="26679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Note on the Available Evidence…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Breast/Chest Cancer Screening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USPSTF Recommendation</a:t>
            </a:r>
            <a:endParaRPr/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0988"/>
            <a:ext cx="8839204" cy="286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idx="1" type="body"/>
          </p:nvPr>
        </p:nvSpPr>
        <p:spPr>
          <a:xfrm>
            <a:off x="342901" y="1046748"/>
            <a:ext cx="8458200" cy="3255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Was breast/chest tissue the result of endogenous hormones (AFAB)?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Has the patient had surgery on the breast/chest tissue?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 sz="1800"/>
              <a:t>Has the </a:t>
            </a:r>
            <a:r>
              <a:rPr lang="en" sz="1800"/>
              <a:t>patient</a:t>
            </a:r>
            <a:r>
              <a:rPr lang="en" sz="1800"/>
              <a:t> been taking estradiol therapy for gender affirmation? If yes, for how long?</a:t>
            </a:r>
            <a:endParaRPr sz="1800"/>
          </a:p>
        </p:txBody>
      </p:sp>
      <p:sp>
        <p:nvSpPr>
          <p:cNvPr id="207" name="Google Shape;207;p30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Breast/Chest Cancer Screening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183000" y="750875"/>
            <a:ext cx="29877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Recommendations for Screening TGD Patients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074" y="0"/>
            <a:ext cx="4504927" cy="44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1"/>
          <p:cNvSpPr txBox="1"/>
          <p:nvPr>
            <p:ph idx="2" type="body"/>
          </p:nvPr>
        </p:nvSpPr>
        <p:spPr>
          <a:xfrm>
            <a:off x="183000" y="1436175"/>
            <a:ext cx="2987700" cy="3086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77500"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AFAB patient, no mastectomy</a:t>
            </a:r>
            <a:r>
              <a:rPr lang="en"/>
              <a:t>: encourage same screening as for cis-women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AFAB patients s/p mastectomy</a:t>
            </a:r>
            <a:r>
              <a:rPr lang="en"/>
              <a:t>: ?chest exams annually, ?MRI or US if strong family history or with SDM</a:t>
            </a:r>
            <a:r>
              <a:rPr baseline="30000" lang="en"/>
              <a:t>1</a:t>
            </a:r>
            <a:endParaRPr baseline="300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AFAB patients on testosterone therapy</a:t>
            </a:r>
            <a:r>
              <a:rPr lang="en"/>
              <a:t>: no increased risk for breast cancer compared to cis-women; ?may be at lower risk</a:t>
            </a:r>
            <a:r>
              <a:rPr baseline="30000" lang="en"/>
              <a:t>2</a:t>
            </a:r>
            <a:endParaRPr baseline="30000"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"/>
              <a:t>AMAB patients on estradiol therapy</a:t>
            </a:r>
            <a:r>
              <a:rPr lang="en"/>
              <a:t>: increased risk compared to cis-men, but lower than cis-women; if on estradiol for 5-10 years, consider screening schedule same as cis-women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None/>
            </a:pPr>
            <a:r>
              <a:rPr b="1" lang="en"/>
              <a:t>FYI</a:t>
            </a:r>
            <a:r>
              <a:rPr lang="en"/>
              <a:t>: Breast tissue is denser for patients AMAB, false positives more common than for cis-women on mammography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Cervical Cancer Screening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idx="4294967295"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USPSTF Recommendations</a:t>
            </a:r>
            <a:endParaRPr/>
          </a:p>
        </p:txBody>
      </p:sp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246" y="822850"/>
            <a:ext cx="7477514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Learning Objectives</a:t>
            </a:r>
            <a:endParaRPr sz="2900"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342901" y="1046748"/>
            <a:ext cx="8458200" cy="3255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By the end of this presentation, learners should be able to: 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Describe disparities in cancer screening and common barriers to cancer screening for LGBTQ+ patients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Explain the concept of an anatomy survey/organ inventory and how it </a:t>
            </a:r>
            <a:r>
              <a:rPr lang="en" sz="1800"/>
              <a:t>applies</a:t>
            </a:r>
            <a:r>
              <a:rPr lang="en" sz="1800"/>
              <a:t> to cancer screening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 sz="1800"/>
              <a:t>Implement current best practice cancer screening recommendations for LGBTQ+ patients with a focus on TGD patients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2225"/>
            <a:ext cx="8839204" cy="4139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342900" y="822850"/>
            <a:ext cx="8458200" cy="3649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AFAB with cervix</a:t>
            </a:r>
            <a:r>
              <a:rPr lang="en"/>
              <a:t>: follow cis-women USPSTF/ASCCP/ACS guidelines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FYI</a:t>
            </a:r>
            <a:r>
              <a:rPr lang="en"/>
              <a:t>: testosterone exposure causes 10 times increased rate of inadequate sample for cervical cancer screening, likely due to atrophy (proportional to dose and duration of testosterone exposure)</a:t>
            </a:r>
            <a:r>
              <a:rPr baseline="30000" lang="en"/>
              <a:t>1</a:t>
            </a:r>
            <a:endParaRPr baseline="30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Best Practices to Consider</a:t>
            </a:r>
            <a:r>
              <a:rPr lang="en"/>
              <a:t>: Self-collection of hrHPV DNA</a:t>
            </a:r>
            <a:r>
              <a:rPr baseline="30000" lang="en"/>
              <a:t>2</a:t>
            </a:r>
            <a:r>
              <a:rPr lang="en"/>
              <a:t>; Use smallest speculum possible, consider anoscope; Use multiple tools to sample; Empower patient to dictate the pace of exam; Offer to explain procedure/exam/show tools used; A</a:t>
            </a:r>
            <a:r>
              <a:rPr lang="en"/>
              <a:t>llow patient to insert speculum; Allow distraction techniques; Consider pre-medication with BZD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Can offer the patient 1-2 weeks of topical/PV estradiol cream/tablets prior to speculum exam</a:t>
            </a:r>
            <a:endParaRPr/>
          </a:p>
        </p:txBody>
      </p:sp>
      <p:sp>
        <p:nvSpPr>
          <p:cNvPr id="236" name="Google Shape;236;p35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Recommendations for Screening TGD Patients</a:t>
            </a:r>
            <a:endParaRPr/>
          </a:p>
        </p:txBody>
      </p:sp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50" y="2906875"/>
            <a:ext cx="8848500" cy="15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4098"/>
            <a:ext cx="9143999" cy="399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Ovarian and Endometrial Cancer Screening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Select Recommendations for Screening TGD Patients</a:t>
            </a:r>
            <a:endParaRPr sz="2300"/>
          </a:p>
        </p:txBody>
      </p:sp>
      <p:sp>
        <p:nvSpPr>
          <p:cNvPr id="253" name="Google Shape;253;p38"/>
          <p:cNvSpPr txBox="1"/>
          <p:nvPr>
            <p:ph idx="1" type="body"/>
          </p:nvPr>
        </p:nvSpPr>
        <p:spPr>
          <a:xfrm>
            <a:off x="4672586" y="1686322"/>
            <a:ext cx="4125000" cy="261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Currently no evidence to suggest that screening is indicated (in line with USPSTF)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Histopathology of oophorectomy specimens from patients AFAB on testosterone for gender affirmation show no increased incidence of pathologic findings</a:t>
            </a:r>
            <a:r>
              <a:rPr baseline="30000" lang="en"/>
              <a:t>3</a:t>
            </a:r>
            <a:endParaRPr baseline="30000"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No evidence to routinely </a:t>
            </a:r>
            <a:r>
              <a:rPr lang="en"/>
              <a:t>recommend primary prevention with oophorectomy </a:t>
            </a:r>
            <a:endParaRPr/>
          </a:p>
        </p:txBody>
      </p:sp>
      <p:sp>
        <p:nvSpPr>
          <p:cNvPr id="254" name="Google Shape;254;p38"/>
          <p:cNvSpPr txBox="1"/>
          <p:nvPr>
            <p:ph idx="2" type="body"/>
          </p:nvPr>
        </p:nvSpPr>
        <p:spPr>
          <a:xfrm>
            <a:off x="4673316" y="1265819"/>
            <a:ext cx="41265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Ovarian Cancer</a:t>
            </a:r>
            <a:endParaRPr/>
          </a:p>
        </p:txBody>
      </p:sp>
      <p:sp>
        <p:nvSpPr>
          <p:cNvPr id="255" name="Google Shape;255;p38"/>
          <p:cNvSpPr txBox="1"/>
          <p:nvPr>
            <p:ph idx="3" type="body"/>
          </p:nvPr>
        </p:nvSpPr>
        <p:spPr>
          <a:xfrm>
            <a:off x="344043" y="1691033"/>
            <a:ext cx="4125000" cy="261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Currently no evidence to suggest that screening is indicated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Endometrium when patient on testosterone is either proliferative</a:t>
            </a:r>
            <a:r>
              <a:rPr baseline="30000" lang="en"/>
              <a:t>1</a:t>
            </a:r>
            <a:r>
              <a:rPr lang="en"/>
              <a:t> or atrophic</a:t>
            </a:r>
            <a:r>
              <a:rPr baseline="30000" lang="en"/>
              <a:t>2</a:t>
            </a:r>
            <a:r>
              <a:rPr lang="en"/>
              <a:t>, no evidence of increased incidence of hyperplasia</a:t>
            </a:r>
            <a:r>
              <a:rPr baseline="30000" lang="en"/>
              <a:t>1</a:t>
            </a:r>
            <a:endParaRPr baseline="300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Vaginal bleeding should be evaluated as would be done for cis-women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No evidence to routinely recommend primary prevention with hysterectomy</a:t>
            </a:r>
            <a:endParaRPr/>
          </a:p>
        </p:txBody>
      </p:sp>
      <p:sp>
        <p:nvSpPr>
          <p:cNvPr id="256" name="Google Shape;256;p38"/>
          <p:cNvSpPr txBox="1"/>
          <p:nvPr>
            <p:ph idx="4" type="body"/>
          </p:nvPr>
        </p:nvSpPr>
        <p:spPr>
          <a:xfrm>
            <a:off x="344774" y="1270531"/>
            <a:ext cx="41244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Endometrial Cancer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Prostate and Testicular Cancer Screening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Select Recommendations for Screening TGD Patients</a:t>
            </a:r>
            <a:endParaRPr sz="2300"/>
          </a:p>
        </p:txBody>
      </p:sp>
      <p:sp>
        <p:nvSpPr>
          <p:cNvPr id="267" name="Google Shape;267;p40"/>
          <p:cNvSpPr txBox="1"/>
          <p:nvPr>
            <p:ph idx="1" type="body"/>
          </p:nvPr>
        </p:nvSpPr>
        <p:spPr>
          <a:xfrm>
            <a:off x="4672586" y="1686322"/>
            <a:ext cx="4125000" cy="261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Currently no evidence to suggest that screening is indicated (in line with USPSTF)</a:t>
            </a:r>
            <a:endParaRPr/>
          </a:p>
        </p:txBody>
      </p:sp>
      <p:sp>
        <p:nvSpPr>
          <p:cNvPr id="268" name="Google Shape;268;p40"/>
          <p:cNvSpPr txBox="1"/>
          <p:nvPr>
            <p:ph idx="2" type="body"/>
          </p:nvPr>
        </p:nvSpPr>
        <p:spPr>
          <a:xfrm>
            <a:off x="4673316" y="1265819"/>
            <a:ext cx="41265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Testicular Cancer</a:t>
            </a:r>
            <a:endParaRPr/>
          </a:p>
        </p:txBody>
      </p:sp>
      <p:sp>
        <p:nvSpPr>
          <p:cNvPr id="269" name="Google Shape;269;p40"/>
          <p:cNvSpPr txBox="1"/>
          <p:nvPr>
            <p:ph idx="3" type="body"/>
          </p:nvPr>
        </p:nvSpPr>
        <p:spPr>
          <a:xfrm>
            <a:off x="344043" y="1691033"/>
            <a:ext cx="4125000" cy="2613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Adhere to USPSTF recommendations for cis-men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Consider lower abnormal PSA cut off of 1.0ng/mL as elevations above this for a </a:t>
            </a:r>
            <a:r>
              <a:rPr lang="en"/>
              <a:t>patient with suppressed testosterone (from GAHT, orchiectomy) may be indicative of abnormal prostate size</a:t>
            </a:r>
            <a:r>
              <a:rPr baseline="30000" lang="en"/>
              <a:t>1</a:t>
            </a:r>
            <a:endParaRPr baseline="30000"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After vaginoplasty, prostate best palpated anteriorly through neovagina (see next slide)</a:t>
            </a:r>
            <a:endParaRPr/>
          </a:p>
        </p:txBody>
      </p:sp>
      <p:sp>
        <p:nvSpPr>
          <p:cNvPr id="270" name="Google Shape;270;p40"/>
          <p:cNvSpPr txBox="1"/>
          <p:nvPr>
            <p:ph idx="4" type="body"/>
          </p:nvPr>
        </p:nvSpPr>
        <p:spPr>
          <a:xfrm>
            <a:off x="344774" y="1270531"/>
            <a:ext cx="41244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Prostate Cancer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688" y="118463"/>
            <a:ext cx="6524625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Lung and Colon Cancer Screening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Recommendations for Screening LGBTQ+ Patients</a:t>
            </a:r>
            <a:endParaRPr/>
          </a:p>
        </p:txBody>
      </p:sp>
      <p:sp>
        <p:nvSpPr>
          <p:cNvPr id="286" name="Google Shape;286;p43"/>
          <p:cNvSpPr txBox="1"/>
          <p:nvPr>
            <p:ph idx="1" type="body"/>
          </p:nvPr>
        </p:nvSpPr>
        <p:spPr>
          <a:xfrm>
            <a:off x="342901" y="1046748"/>
            <a:ext cx="8458200" cy="3255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Recommend screening per USPSTF guidelines for cis-gender patients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Disparities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 Cancer Screening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USPSTF Recommendations</a:t>
            </a:r>
            <a:endParaRPr/>
          </a:p>
        </p:txBody>
      </p:sp>
      <p:pic>
        <p:nvPicPr>
          <p:cNvPr id="297" name="Google Shape;29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39413"/>
            <a:ext cx="8839204" cy="664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6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Anal Neoplasia </a:t>
            </a:r>
            <a:r>
              <a:rPr lang="en"/>
              <a:t>Society’s</a:t>
            </a:r>
            <a:r>
              <a:rPr lang="en"/>
              <a:t> Consensus Guidelines for Anal Cancer Screening</a:t>
            </a:r>
            <a:endParaRPr/>
          </a:p>
        </p:txBody>
      </p:sp>
      <p:pic>
        <p:nvPicPr>
          <p:cNvPr id="303" name="Google Shape;3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625" y="1007500"/>
            <a:ext cx="5214725" cy="343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346"/>
            <a:ext cx="9144003" cy="5040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/>
          <p:nvPr>
            <p:ph type="title"/>
          </p:nvPr>
        </p:nvSpPr>
        <p:spPr>
          <a:xfrm>
            <a:off x="344043" y="205740"/>
            <a:ext cx="84558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Please reach out with questions! </a:t>
            </a:r>
            <a:endParaRPr/>
          </a:p>
        </p:txBody>
      </p:sp>
      <p:sp>
        <p:nvSpPr>
          <p:cNvPr id="314" name="Google Shape;314;p48"/>
          <p:cNvSpPr txBox="1"/>
          <p:nvPr>
            <p:ph idx="1" type="body"/>
          </p:nvPr>
        </p:nvSpPr>
        <p:spPr>
          <a:xfrm>
            <a:off x="4674870" y="1461578"/>
            <a:ext cx="4125000" cy="2841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Leadership in Preventive Medicine Fellow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Family Medicine Physician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MaineHealth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tobias.nicholson@mainehealth.org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8"/>
          <p:cNvSpPr txBox="1"/>
          <p:nvPr>
            <p:ph idx="2" type="body"/>
          </p:nvPr>
        </p:nvSpPr>
        <p:spPr>
          <a:xfrm>
            <a:off x="4674870" y="1054082"/>
            <a:ext cx="4125000" cy="40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 sz="1400">
                <a:solidFill>
                  <a:schemeClr val="accent1"/>
                </a:solidFill>
              </a:rPr>
              <a:t>Tobias Nicholson (he/him), MD, ScM </a:t>
            </a:r>
            <a:endParaRPr/>
          </a:p>
        </p:txBody>
      </p:sp>
      <p:sp>
        <p:nvSpPr>
          <p:cNvPr id="316" name="Google Shape;316;p48"/>
          <p:cNvSpPr txBox="1"/>
          <p:nvPr>
            <p:ph idx="3" type="body"/>
          </p:nvPr>
        </p:nvSpPr>
        <p:spPr>
          <a:xfrm>
            <a:off x="342900" y="1463281"/>
            <a:ext cx="4125000" cy="2839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Clinical Program Coordinator of Gender-Affirming Services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"/>
              <a:t>Greater Portland Health</a:t>
            </a:r>
            <a:endParaRPr/>
          </a:p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jdaigle@greaterportlandhealth.org</a:t>
            </a:r>
            <a:r>
              <a:rPr lang="en"/>
              <a:t> </a:t>
            </a:r>
            <a:endParaRPr/>
          </a:p>
        </p:txBody>
      </p:sp>
      <p:sp>
        <p:nvSpPr>
          <p:cNvPr id="317" name="Google Shape;317;p48"/>
          <p:cNvSpPr txBox="1"/>
          <p:nvPr>
            <p:ph idx="4" type="body"/>
          </p:nvPr>
        </p:nvSpPr>
        <p:spPr>
          <a:xfrm>
            <a:off x="342900" y="1054082"/>
            <a:ext cx="4125000" cy="405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 sz="1400">
                <a:solidFill>
                  <a:schemeClr val="accent1"/>
                </a:solidFill>
              </a:rPr>
              <a:t>Jennifer Daigle (she/her), APRN-CNP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Cancer-Related Health Disparities for LGBTQ+ Patients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6126241" y="2588348"/>
            <a:ext cx="2672700" cy="171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Limited data result in limited evidence-based recommendations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Conflicting </a:t>
            </a:r>
            <a:r>
              <a:rPr lang="en"/>
              <a:t>recommendations</a:t>
            </a:r>
            <a:r>
              <a:rPr lang="en"/>
              <a:t> between society guidelines/expert opinions</a:t>
            </a:r>
            <a:r>
              <a:rPr baseline="30000" lang="en"/>
              <a:t>5</a:t>
            </a:r>
            <a:endParaRPr/>
          </a:p>
        </p:txBody>
      </p:sp>
      <p:sp>
        <p:nvSpPr>
          <p:cNvPr id="120" name="Google Shape;120;p18"/>
          <p:cNvSpPr txBox="1"/>
          <p:nvPr>
            <p:ph idx="2" type="body"/>
          </p:nvPr>
        </p:nvSpPr>
        <p:spPr>
          <a:xfrm>
            <a:off x="6130528" y="2100669"/>
            <a:ext cx="26706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Multiple</a:t>
            </a:r>
            <a:r>
              <a:rPr lang="en"/>
              <a:t> Screening Recommendations</a:t>
            </a:r>
            <a:endParaRPr/>
          </a:p>
        </p:txBody>
      </p:sp>
      <p:sp>
        <p:nvSpPr>
          <p:cNvPr id="121" name="Google Shape;121;p18"/>
          <p:cNvSpPr txBox="1"/>
          <p:nvPr>
            <p:ph idx="4" type="body"/>
          </p:nvPr>
        </p:nvSpPr>
        <p:spPr>
          <a:xfrm>
            <a:off x="3235688" y="2588348"/>
            <a:ext cx="2672700" cy="171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Limited data exist to examine cancer incidence and prevalence for a variety of reasons, inconsistent collection of SOGI information being a major </a:t>
            </a:r>
            <a:r>
              <a:rPr lang="en"/>
              <a:t>contributor</a:t>
            </a:r>
            <a:r>
              <a:rPr baseline="30000" lang="en"/>
              <a:t>4</a:t>
            </a:r>
            <a:endParaRPr baseline="30000"/>
          </a:p>
        </p:txBody>
      </p:sp>
      <p:sp>
        <p:nvSpPr>
          <p:cNvPr id="122" name="Google Shape;122;p18"/>
          <p:cNvSpPr txBox="1"/>
          <p:nvPr>
            <p:ph idx="5" type="body"/>
          </p:nvPr>
        </p:nvSpPr>
        <p:spPr>
          <a:xfrm>
            <a:off x="3236536" y="2176869"/>
            <a:ext cx="26727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Limited Data</a:t>
            </a:r>
            <a:endParaRPr/>
          </a:p>
        </p:txBody>
      </p:sp>
      <p:sp>
        <p:nvSpPr>
          <p:cNvPr id="123" name="Google Shape;123;p18"/>
          <p:cNvSpPr txBox="1"/>
          <p:nvPr>
            <p:ph idx="7" type="body"/>
          </p:nvPr>
        </p:nvSpPr>
        <p:spPr>
          <a:xfrm>
            <a:off x="341696" y="2588348"/>
            <a:ext cx="2672700" cy="171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Minority stress leads to increased exposure to cancer risk factors</a:t>
            </a:r>
            <a:r>
              <a:rPr baseline="30000" lang="en"/>
              <a:t>1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Higher prevalence of smoking and alcohol use; HIV and HPV infections</a:t>
            </a:r>
            <a:r>
              <a:rPr baseline="30000" lang="en"/>
              <a:t>2,3</a:t>
            </a:r>
            <a:endParaRPr baseline="30000"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Less likely to be up to date with recommended screening for many reasons including discrimination, stigma</a:t>
            </a:r>
            <a:r>
              <a:rPr baseline="30000" lang="en"/>
              <a:t>2</a:t>
            </a:r>
            <a:endParaRPr baseline="30000"/>
          </a:p>
        </p:txBody>
      </p:sp>
      <p:sp>
        <p:nvSpPr>
          <p:cNvPr id="124" name="Google Shape;124;p18"/>
          <p:cNvSpPr txBox="1"/>
          <p:nvPr>
            <p:ph idx="8" type="body"/>
          </p:nvPr>
        </p:nvSpPr>
        <p:spPr>
          <a:xfrm>
            <a:off x="344774" y="2100669"/>
            <a:ext cx="26706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Increased Risk Factor Exposure</a:t>
            </a:r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7138" y="1162013"/>
            <a:ext cx="941832" cy="94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1950" y="1162025"/>
            <a:ext cx="941832" cy="94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1688" y="1162025"/>
            <a:ext cx="941832" cy="94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 to Screening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343375" y="205750"/>
            <a:ext cx="79515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 to Cancer Screening for LGBTQ+ Patients</a:t>
            </a:r>
            <a:endParaRPr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846104" y="2588348"/>
            <a:ext cx="1954500" cy="171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LGBTQ+ patients are more likely to have knowledge gaps regarding cancer risk which in turn limits completion of recommended screening</a:t>
            </a:r>
            <a:r>
              <a:rPr baseline="30000" lang="en"/>
              <a:t>6</a:t>
            </a:r>
            <a:r>
              <a:rPr baseline="30000" lang="en"/>
              <a:t>,7,8</a:t>
            </a:r>
            <a:endParaRPr baseline="30000"/>
          </a:p>
        </p:txBody>
      </p:sp>
      <p:sp>
        <p:nvSpPr>
          <p:cNvPr id="139" name="Google Shape;139;p20"/>
          <p:cNvSpPr txBox="1"/>
          <p:nvPr>
            <p:ph idx="2" type="body"/>
          </p:nvPr>
        </p:nvSpPr>
        <p:spPr>
          <a:xfrm>
            <a:off x="6846104" y="2165988"/>
            <a:ext cx="19545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Patient Knowledge</a:t>
            </a:r>
            <a:endParaRPr/>
          </a:p>
        </p:txBody>
      </p:sp>
      <p:sp>
        <p:nvSpPr>
          <p:cNvPr id="140" name="Google Shape;140;p20"/>
          <p:cNvSpPr txBox="1"/>
          <p:nvPr>
            <p:ph idx="4" type="body"/>
          </p:nvPr>
        </p:nvSpPr>
        <p:spPr>
          <a:xfrm>
            <a:off x="4678525" y="2588348"/>
            <a:ext cx="1954500" cy="171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50"/>
              <a:t>~3</a:t>
            </a:r>
            <a:r>
              <a:rPr lang="en" sz="1350"/>
              <a:t>0% of </a:t>
            </a:r>
            <a:r>
              <a:rPr lang="en" sz="1350"/>
              <a:t>LGBTQ+</a:t>
            </a:r>
            <a:r>
              <a:rPr lang="en" sz="1350"/>
              <a:t> adults educated providers</a:t>
            </a:r>
            <a:r>
              <a:rPr lang="en" sz="1350"/>
              <a:t> </a:t>
            </a:r>
            <a:r>
              <a:rPr lang="en" sz="1350"/>
              <a:t>so they could get appropriate care</a:t>
            </a:r>
            <a:r>
              <a:rPr baseline="30000" lang="en" sz="1350"/>
              <a:t>4</a:t>
            </a:r>
            <a:r>
              <a:rPr baseline="30000" lang="en" sz="1350"/>
              <a:t>,5</a:t>
            </a:r>
            <a:endParaRPr baseline="30000" sz="1350"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 sz="1350"/>
              <a:t>Providers less likely to recommend screening to LGBTQ+ patients</a:t>
            </a:r>
            <a:r>
              <a:rPr baseline="30000" lang="en" sz="1350"/>
              <a:t>6,7</a:t>
            </a:r>
            <a:endParaRPr baseline="30000" sz="1350"/>
          </a:p>
        </p:txBody>
      </p:sp>
      <p:sp>
        <p:nvSpPr>
          <p:cNvPr id="141" name="Google Shape;141;p20"/>
          <p:cNvSpPr txBox="1"/>
          <p:nvPr>
            <p:ph idx="5" type="body"/>
          </p:nvPr>
        </p:nvSpPr>
        <p:spPr>
          <a:xfrm>
            <a:off x="4678525" y="2089788"/>
            <a:ext cx="19545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Provider Knowledge</a:t>
            </a:r>
            <a:endParaRPr/>
          </a:p>
        </p:txBody>
      </p:sp>
      <p:sp>
        <p:nvSpPr>
          <p:cNvPr id="142" name="Google Shape;142;p20"/>
          <p:cNvSpPr txBox="1"/>
          <p:nvPr>
            <p:ph idx="7" type="body"/>
          </p:nvPr>
        </p:nvSpPr>
        <p:spPr>
          <a:xfrm>
            <a:off x="2510947" y="2588348"/>
            <a:ext cx="1954500" cy="171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~</a:t>
            </a:r>
            <a:r>
              <a:rPr lang="en"/>
              <a:t>50% of TGD patients report being refused care, misgendered, having a provider use harsh language or be physically rough because of their gender identity</a:t>
            </a:r>
            <a:r>
              <a:rPr baseline="30000" lang="en"/>
              <a:t>3</a:t>
            </a:r>
            <a:endParaRPr baseline="30000"/>
          </a:p>
        </p:txBody>
      </p:sp>
      <p:sp>
        <p:nvSpPr>
          <p:cNvPr id="143" name="Google Shape;143;p20"/>
          <p:cNvSpPr txBox="1"/>
          <p:nvPr>
            <p:ph idx="8" type="body"/>
          </p:nvPr>
        </p:nvSpPr>
        <p:spPr>
          <a:xfrm>
            <a:off x="2510959" y="2089788"/>
            <a:ext cx="19545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Provider Discomfort</a:t>
            </a:r>
            <a:endParaRPr/>
          </a:p>
        </p:txBody>
      </p:sp>
      <p:sp>
        <p:nvSpPr>
          <p:cNvPr id="144" name="Google Shape;144;p20"/>
          <p:cNvSpPr txBox="1"/>
          <p:nvPr>
            <p:ph idx="13" type="body"/>
          </p:nvPr>
        </p:nvSpPr>
        <p:spPr>
          <a:xfrm>
            <a:off x="341696" y="2588348"/>
            <a:ext cx="1954500" cy="1716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rPr lang="en"/>
              <a:t>LGBTQ+ adults are 2-3 times more likely to report having a negative experience in healthcare </a:t>
            </a:r>
            <a:r>
              <a:rPr lang="en"/>
              <a:t>setting and avoiding care because of it</a:t>
            </a:r>
            <a:r>
              <a:rPr baseline="30000" lang="en"/>
              <a:t>1, 2</a:t>
            </a:r>
            <a:endParaRPr baseline="30000"/>
          </a:p>
        </p:txBody>
      </p:sp>
      <p:sp>
        <p:nvSpPr>
          <p:cNvPr id="145" name="Google Shape;145;p20"/>
          <p:cNvSpPr txBox="1"/>
          <p:nvPr>
            <p:ph idx="14" type="body"/>
          </p:nvPr>
        </p:nvSpPr>
        <p:spPr>
          <a:xfrm>
            <a:off x="343368" y="2165988"/>
            <a:ext cx="1954500" cy="41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"/>
              <a:t>Medical Mis</a:t>
            </a:r>
            <a:r>
              <a:rPr lang="en"/>
              <a:t>trust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925" y="1118625"/>
            <a:ext cx="942125" cy="9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2475" y="1118775"/>
            <a:ext cx="941832" cy="94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4863" y="1118775"/>
            <a:ext cx="941832" cy="94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5263" y="1174700"/>
            <a:ext cx="941832" cy="941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342900" y="205740"/>
            <a:ext cx="84582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Decreased Rates of Appropriate Screening</a:t>
            </a:r>
            <a:endParaRPr/>
          </a:p>
        </p:txBody>
      </p:sp>
      <p:graphicFrame>
        <p:nvGraphicFramePr>
          <p:cNvPr id="155" name="Google Shape;155;p21"/>
          <p:cNvGraphicFramePr/>
          <p:nvPr/>
        </p:nvGraphicFramePr>
        <p:xfrm>
          <a:off x="566738" y="111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{BD9451DA-F86B-4FC2-9898-A820078F281F}</a:tableStyleId>
              </a:tblPr>
              <a:tblGrid>
                <a:gridCol w="2670175"/>
                <a:gridCol w="2670175"/>
                <a:gridCol w="2670175"/>
              </a:tblGrid>
              <a:tr h="48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Organ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TGD Patients</a:t>
                      </a:r>
                      <a:endParaRPr b="1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Cis- Patients</a:t>
                      </a:r>
                      <a:endParaRPr b="1" sz="2000"/>
                    </a:p>
                  </a:txBody>
                  <a:tcPr marT="91425" marB="91425" marR="91425" marL="91425"/>
                </a:tc>
              </a:tr>
              <a:tr h="48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Colon</a:t>
                      </a:r>
                      <a:r>
                        <a:rPr baseline="30000" lang="en" sz="2000"/>
                        <a:t>2,8</a:t>
                      </a:r>
                      <a:endParaRPr baseline="30000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55%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68</a:t>
                      </a:r>
                      <a:r>
                        <a:rPr lang="en" sz="2000"/>
                        <a:t>%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48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Breast</a:t>
                      </a:r>
                      <a:r>
                        <a:rPr baseline="30000" lang="en" sz="2000"/>
                        <a:t>2,3,7</a:t>
                      </a:r>
                      <a:endParaRPr baseline="30000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33%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76</a:t>
                      </a:r>
                      <a:r>
                        <a:rPr lang="en" sz="2000"/>
                        <a:t>%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48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Lung</a:t>
                      </a:r>
                      <a:r>
                        <a:rPr baseline="30000" lang="en" sz="2000"/>
                        <a:t>4</a:t>
                      </a:r>
                      <a:endParaRPr baseline="30000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2.3%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17.2%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48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Cervical</a:t>
                      </a:r>
                      <a:r>
                        <a:rPr baseline="30000" lang="en" sz="2000"/>
                        <a:t>2,3,7</a:t>
                      </a:r>
                      <a:endParaRPr baseline="30000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56%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76%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486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Prostate</a:t>
                      </a:r>
                      <a:r>
                        <a:rPr baseline="30000" lang="en" sz="2000"/>
                        <a:t>5,6</a:t>
                      </a:r>
                      <a:endParaRPr baseline="30000"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22.2%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36.3%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ctrTitle"/>
          </p:nvPr>
        </p:nvSpPr>
        <p:spPr>
          <a:xfrm>
            <a:off x="1843789" y="2885460"/>
            <a:ext cx="6957300" cy="1028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Survey/Organ Inventory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/>
          <p:nvPr>
            <p:ph type="title"/>
          </p:nvPr>
        </p:nvSpPr>
        <p:spPr>
          <a:xfrm>
            <a:off x="287400" y="2048100"/>
            <a:ext cx="2792700" cy="617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Survey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 Inventory</a:t>
            </a: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950" y="339750"/>
            <a:ext cx="3967599" cy="4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Rebrand Colors">
      <a:dk1>
        <a:srgbClr val="333333"/>
      </a:dk1>
      <a:lt1>
        <a:srgbClr val="F9F5E1"/>
      </a:lt1>
      <a:dk2>
        <a:srgbClr val="006375"/>
      </a:dk2>
      <a:lt2>
        <a:srgbClr val="FFFFFF"/>
      </a:lt2>
      <a:accent1>
        <a:srgbClr val="CB3340"/>
      </a:accent1>
      <a:accent2>
        <a:srgbClr val="006375"/>
      </a:accent2>
      <a:accent3>
        <a:srgbClr val="EE9C38"/>
      </a:accent3>
      <a:accent4>
        <a:srgbClr val="32A79D"/>
      </a:accent4>
      <a:accent5>
        <a:srgbClr val="9F4E85"/>
      </a:accent5>
      <a:accent6>
        <a:srgbClr val="A69D9C"/>
      </a:accent6>
      <a:hlink>
        <a:srgbClr val="54609C"/>
      </a:hlink>
      <a:folHlink>
        <a:srgbClr val="5460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607F4B1425B4A8D5A0621EBBF8CA8" ma:contentTypeVersion="15" ma:contentTypeDescription="Create a new document." ma:contentTypeScope="" ma:versionID="3c3aae3f3fa2a9ddc37617e092135a1c">
  <xsd:schema xmlns:xsd="http://www.w3.org/2001/XMLSchema" xmlns:xs="http://www.w3.org/2001/XMLSchema" xmlns:p="http://schemas.microsoft.com/office/2006/metadata/properties" xmlns:ns2="2ea55e02-e963-4a95-9797-0a9a312cb532" xmlns:ns3="d4f3eb64-9a9e-44d0-b6fb-9b3991eb138b" targetNamespace="http://schemas.microsoft.com/office/2006/metadata/properties" ma:root="true" ma:fieldsID="1f88496db8ec5379eb0e2fbcb9d92b90" ns2:_="" ns3:_="">
    <xsd:import namespace="2ea55e02-e963-4a95-9797-0a9a312cb532"/>
    <xsd:import namespace="d4f3eb64-9a9e-44d0-b6fb-9b3991eb13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SharedWithUser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55e02-e963-4a95-9797-0a9a312cb53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623440a2-7a11-4fcc-80c9-62159524c34b}" ma:internalName="TaxCatchAll" ma:showField="CatchAllData" ma:web="2ea55e02-e963-4a95-9797-0a9a312cb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f3eb64-9a9e-44d0-b6fb-9b3991eb13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b07546f-6a10-429a-87f4-b72fca5c21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a55e02-e963-4a95-9797-0a9a312cb532">HTKEPF5YHQCY-1164448980-313312</_dlc_DocId>
    <_dlc_DocIdUrl xmlns="2ea55e02-e963-4a95-9797-0a9a312cb532">
      <Url>https://mainecancerfoundation.sharepoint.com/sites/Shared/_layouts/15/DocIdRedir.aspx?ID=HTKEPF5YHQCY-1164448980-313312</Url>
      <Description>HTKEPF5YHQCY-1164448980-313312</Description>
    </_dlc_DocIdUrl>
    <TaxCatchAll xmlns="2ea55e02-e963-4a95-9797-0a9a312cb532" xsi:nil="true"/>
    <lcf76f155ced4ddcb4097134ff3c332f xmlns="d4f3eb64-9a9e-44d0-b6fb-9b3991eb138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3D1B0F-C331-4B92-B7EA-07AE6DA9E537}"/>
</file>

<file path=customXml/itemProps2.xml><?xml version="1.0" encoding="utf-8"?>
<ds:datastoreItem xmlns:ds="http://schemas.openxmlformats.org/officeDocument/2006/customXml" ds:itemID="{F7BDD913-9894-4FA5-A28D-6162A652B88E}"/>
</file>

<file path=customXml/itemProps3.xml><?xml version="1.0" encoding="utf-8"?>
<ds:datastoreItem xmlns:ds="http://schemas.openxmlformats.org/officeDocument/2006/customXml" ds:itemID="{4F91447F-6DD8-4382-AE0D-7C3579AD145E}"/>
</file>

<file path=customXml/itemProps4.xml><?xml version="1.0" encoding="utf-8"?>
<ds:datastoreItem xmlns:ds="http://schemas.openxmlformats.org/officeDocument/2006/customXml" ds:itemID="{18A565C9-27DE-481B-8D7F-06F22589D3D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0x010100F22607F4B1425B4A8D5A0621EBBF8CA8</vt:lpwstr>
  </property>
  <property fmtid="{D5CDD505-2E9C-101B-9397-08002B2CF9AE}" pid="3" name="_dlc_DocIdItemGuid">
    <vt:lpwstr>0d374a7a-08ad-4bcd-bd58-83ed225c347c</vt:lpwstr>
  </property>
</Properties>
</file>